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17"/>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8935F9-4703-4044-A8C0-91542F0700F0}" type="datetimeFigureOut">
              <a:rPr lang="en-US" smtClean="0"/>
              <a:t>4/26/2013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F16A25-DD75-4F27-BBC2-19F1FAAE0A14}" type="slidenum">
              <a:rPr lang="en-US" smtClean="0"/>
              <a:t>‹#›</a:t>
            </a:fld>
            <a:endParaRPr lang="en-US"/>
          </a:p>
        </p:txBody>
      </p:sp>
    </p:spTree>
    <p:extLst>
      <p:ext uri="{BB962C8B-B14F-4D97-AF65-F5344CB8AC3E}">
        <p14:creationId xmlns:p14="http://schemas.microsoft.com/office/powerpoint/2010/main" val="404653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16A25-DD75-4F27-BBC2-19F1FAAE0A14}" type="slidenum">
              <a:rPr lang="en-US" smtClean="0"/>
              <a:t>1</a:t>
            </a:fld>
            <a:endParaRPr lang="en-US"/>
          </a:p>
        </p:txBody>
      </p:sp>
    </p:spTree>
    <p:extLst>
      <p:ext uri="{BB962C8B-B14F-4D97-AF65-F5344CB8AC3E}">
        <p14:creationId xmlns:p14="http://schemas.microsoft.com/office/powerpoint/2010/main" val="184459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16A25-DD75-4F27-BBC2-19F1FAAE0A14}" type="slidenum">
              <a:rPr lang="en-US" smtClean="0"/>
              <a:t>3</a:t>
            </a:fld>
            <a:endParaRPr lang="en-US"/>
          </a:p>
        </p:txBody>
      </p:sp>
    </p:spTree>
    <p:extLst>
      <p:ext uri="{BB962C8B-B14F-4D97-AF65-F5344CB8AC3E}">
        <p14:creationId xmlns:p14="http://schemas.microsoft.com/office/powerpoint/2010/main" val="2981567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DD3CE8-5A7A-4014-A92E-A61748EEE60D}" type="datetime1">
              <a:rPr lang="en-US" smtClean="0"/>
              <a:t>4/26/2013</a:t>
            </a:fld>
            <a:endParaRPr lang="en-US"/>
          </a:p>
        </p:txBody>
      </p:sp>
      <p:sp>
        <p:nvSpPr>
          <p:cNvPr id="5" name="Footer Placeholder 4"/>
          <p:cNvSpPr>
            <a:spLocks noGrp="1"/>
          </p:cNvSpPr>
          <p:nvPr>
            <p:ph type="ftr" sz="quarter" idx="11"/>
          </p:nvPr>
        </p:nvSpPr>
        <p:spPr/>
        <p:txBody>
          <a:bodyPr/>
          <a:lstStyle/>
          <a:p>
            <a:r>
              <a:rPr lang="ur-PK" smtClean="0"/>
              <a:t>توبہ کیا ہے ؟ کیسے قبول ہوتی ہے؟</a:t>
            </a:r>
            <a:endParaRPr lang="en-US"/>
          </a:p>
        </p:txBody>
      </p:sp>
      <p:sp>
        <p:nvSpPr>
          <p:cNvPr id="6" name="Slide Number Placeholder 5"/>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150158014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7D827-8983-4A7B-BAE5-AD1DC7AE2C50}" type="datetime1">
              <a:rPr lang="en-US" smtClean="0"/>
              <a:t>4/26/2013</a:t>
            </a:fld>
            <a:endParaRPr lang="en-US"/>
          </a:p>
        </p:txBody>
      </p:sp>
      <p:sp>
        <p:nvSpPr>
          <p:cNvPr id="5" name="Footer Placeholder 4"/>
          <p:cNvSpPr>
            <a:spLocks noGrp="1"/>
          </p:cNvSpPr>
          <p:nvPr>
            <p:ph type="ftr" sz="quarter" idx="11"/>
          </p:nvPr>
        </p:nvSpPr>
        <p:spPr/>
        <p:txBody>
          <a:bodyPr/>
          <a:lstStyle/>
          <a:p>
            <a:r>
              <a:rPr lang="ur-PK" smtClean="0"/>
              <a:t>توبہ کیا ہے ؟ کیسے قبول ہوتی ہے؟</a:t>
            </a:r>
            <a:endParaRPr lang="en-US"/>
          </a:p>
        </p:txBody>
      </p:sp>
      <p:sp>
        <p:nvSpPr>
          <p:cNvPr id="6" name="Slide Number Placeholder 5"/>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156528218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3221B-AE27-4DDC-A171-3A2D5A599882}" type="datetime1">
              <a:rPr lang="en-US" smtClean="0"/>
              <a:t>4/26/2013</a:t>
            </a:fld>
            <a:endParaRPr lang="en-US"/>
          </a:p>
        </p:txBody>
      </p:sp>
      <p:sp>
        <p:nvSpPr>
          <p:cNvPr id="5" name="Footer Placeholder 4"/>
          <p:cNvSpPr>
            <a:spLocks noGrp="1"/>
          </p:cNvSpPr>
          <p:nvPr>
            <p:ph type="ftr" sz="quarter" idx="11"/>
          </p:nvPr>
        </p:nvSpPr>
        <p:spPr/>
        <p:txBody>
          <a:bodyPr/>
          <a:lstStyle/>
          <a:p>
            <a:r>
              <a:rPr lang="ur-PK" smtClean="0"/>
              <a:t>توبہ کیا ہے ؟ کیسے قبول ہوتی ہے؟</a:t>
            </a:r>
            <a:endParaRPr lang="en-US"/>
          </a:p>
        </p:txBody>
      </p:sp>
      <p:sp>
        <p:nvSpPr>
          <p:cNvPr id="6" name="Slide Number Placeholder 5"/>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421202351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83AEE-1010-4ABB-85CE-676EDC408A3C}" type="datetime1">
              <a:rPr lang="en-US" smtClean="0"/>
              <a:t>4/26/2013</a:t>
            </a:fld>
            <a:endParaRPr lang="en-US"/>
          </a:p>
        </p:txBody>
      </p:sp>
      <p:sp>
        <p:nvSpPr>
          <p:cNvPr id="5" name="Footer Placeholder 4"/>
          <p:cNvSpPr>
            <a:spLocks noGrp="1"/>
          </p:cNvSpPr>
          <p:nvPr>
            <p:ph type="ftr" sz="quarter" idx="11"/>
          </p:nvPr>
        </p:nvSpPr>
        <p:spPr/>
        <p:txBody>
          <a:bodyPr/>
          <a:lstStyle/>
          <a:p>
            <a:r>
              <a:rPr lang="ur-PK" smtClean="0"/>
              <a:t>توبہ کیا ہے ؟ کیسے قبول ہوتی ہے؟</a:t>
            </a:r>
            <a:endParaRPr lang="en-US"/>
          </a:p>
        </p:txBody>
      </p:sp>
      <p:sp>
        <p:nvSpPr>
          <p:cNvPr id="6" name="Slide Number Placeholder 5"/>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344068640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B25E5-30E9-4C8B-B294-45B8BE088176}" type="datetime1">
              <a:rPr lang="en-US" smtClean="0"/>
              <a:t>4/26/2013</a:t>
            </a:fld>
            <a:endParaRPr lang="en-US"/>
          </a:p>
        </p:txBody>
      </p:sp>
      <p:sp>
        <p:nvSpPr>
          <p:cNvPr id="5" name="Footer Placeholder 4"/>
          <p:cNvSpPr>
            <a:spLocks noGrp="1"/>
          </p:cNvSpPr>
          <p:nvPr>
            <p:ph type="ftr" sz="quarter" idx="11"/>
          </p:nvPr>
        </p:nvSpPr>
        <p:spPr/>
        <p:txBody>
          <a:bodyPr/>
          <a:lstStyle/>
          <a:p>
            <a:r>
              <a:rPr lang="ur-PK" smtClean="0"/>
              <a:t>توبہ کیا ہے ؟ کیسے قبول ہوتی ہے؟</a:t>
            </a:r>
            <a:endParaRPr lang="en-US"/>
          </a:p>
        </p:txBody>
      </p:sp>
      <p:sp>
        <p:nvSpPr>
          <p:cNvPr id="6" name="Slide Number Placeholder 5"/>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289896019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79EE77-40C6-43B3-BB8C-20053CA1CB90}" type="datetime1">
              <a:rPr lang="en-US" smtClean="0"/>
              <a:t>4/26/2013</a:t>
            </a:fld>
            <a:endParaRPr lang="en-US"/>
          </a:p>
        </p:txBody>
      </p:sp>
      <p:sp>
        <p:nvSpPr>
          <p:cNvPr id="6" name="Footer Placeholder 5"/>
          <p:cNvSpPr>
            <a:spLocks noGrp="1"/>
          </p:cNvSpPr>
          <p:nvPr>
            <p:ph type="ftr" sz="quarter" idx="11"/>
          </p:nvPr>
        </p:nvSpPr>
        <p:spPr/>
        <p:txBody>
          <a:bodyPr/>
          <a:lstStyle/>
          <a:p>
            <a:r>
              <a:rPr lang="ur-PK" smtClean="0"/>
              <a:t>توبہ کیا ہے ؟ کیسے قبول ہوتی ہے؟</a:t>
            </a:r>
            <a:endParaRPr lang="en-US"/>
          </a:p>
        </p:txBody>
      </p:sp>
      <p:sp>
        <p:nvSpPr>
          <p:cNvPr id="7" name="Slide Number Placeholder 6"/>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298703794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3B860-E921-405D-8D58-DE67A55D43E2}" type="datetime1">
              <a:rPr lang="en-US" smtClean="0"/>
              <a:t>4/26/2013</a:t>
            </a:fld>
            <a:endParaRPr lang="en-US"/>
          </a:p>
        </p:txBody>
      </p:sp>
      <p:sp>
        <p:nvSpPr>
          <p:cNvPr id="8" name="Footer Placeholder 7"/>
          <p:cNvSpPr>
            <a:spLocks noGrp="1"/>
          </p:cNvSpPr>
          <p:nvPr>
            <p:ph type="ftr" sz="quarter" idx="11"/>
          </p:nvPr>
        </p:nvSpPr>
        <p:spPr/>
        <p:txBody>
          <a:bodyPr/>
          <a:lstStyle/>
          <a:p>
            <a:r>
              <a:rPr lang="ur-PK" smtClean="0"/>
              <a:t>توبہ کیا ہے ؟ کیسے قبول ہوتی ہے؟</a:t>
            </a:r>
            <a:endParaRPr lang="en-US"/>
          </a:p>
        </p:txBody>
      </p:sp>
      <p:sp>
        <p:nvSpPr>
          <p:cNvPr id="9" name="Slide Number Placeholder 8"/>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125586203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0D7BA9-A7DC-48F6-9D82-298A5AD31B20}" type="datetime1">
              <a:rPr lang="en-US" smtClean="0"/>
              <a:t>4/26/2013</a:t>
            </a:fld>
            <a:endParaRPr lang="en-US"/>
          </a:p>
        </p:txBody>
      </p:sp>
      <p:sp>
        <p:nvSpPr>
          <p:cNvPr id="4" name="Footer Placeholder 3"/>
          <p:cNvSpPr>
            <a:spLocks noGrp="1"/>
          </p:cNvSpPr>
          <p:nvPr>
            <p:ph type="ftr" sz="quarter" idx="11"/>
          </p:nvPr>
        </p:nvSpPr>
        <p:spPr/>
        <p:txBody>
          <a:bodyPr/>
          <a:lstStyle/>
          <a:p>
            <a:r>
              <a:rPr lang="ur-PK" smtClean="0"/>
              <a:t>توبہ کیا ہے ؟ کیسے قبول ہوتی ہے؟</a:t>
            </a:r>
            <a:endParaRPr lang="en-US"/>
          </a:p>
        </p:txBody>
      </p:sp>
      <p:sp>
        <p:nvSpPr>
          <p:cNvPr id="5" name="Slide Number Placeholder 4"/>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392244829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8F2FD-935A-48E8-BCAB-339EF9BFC34E}" type="datetime1">
              <a:rPr lang="en-US" smtClean="0"/>
              <a:t>4/26/2013</a:t>
            </a:fld>
            <a:endParaRPr lang="en-US"/>
          </a:p>
        </p:txBody>
      </p:sp>
      <p:sp>
        <p:nvSpPr>
          <p:cNvPr id="3" name="Footer Placeholder 2"/>
          <p:cNvSpPr>
            <a:spLocks noGrp="1"/>
          </p:cNvSpPr>
          <p:nvPr>
            <p:ph type="ftr" sz="quarter" idx="11"/>
          </p:nvPr>
        </p:nvSpPr>
        <p:spPr/>
        <p:txBody>
          <a:bodyPr/>
          <a:lstStyle/>
          <a:p>
            <a:r>
              <a:rPr lang="ur-PK" smtClean="0"/>
              <a:t>توبہ کیا ہے ؟ کیسے قبول ہوتی ہے؟</a:t>
            </a:r>
            <a:endParaRPr lang="en-US"/>
          </a:p>
        </p:txBody>
      </p:sp>
      <p:sp>
        <p:nvSpPr>
          <p:cNvPr id="4" name="Slide Number Placeholder 3"/>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232167111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2535F-BF40-46A2-8BE3-933E341F9B46}" type="datetime1">
              <a:rPr lang="en-US" smtClean="0"/>
              <a:t>4/26/2013</a:t>
            </a:fld>
            <a:endParaRPr lang="en-US"/>
          </a:p>
        </p:txBody>
      </p:sp>
      <p:sp>
        <p:nvSpPr>
          <p:cNvPr id="6" name="Footer Placeholder 5"/>
          <p:cNvSpPr>
            <a:spLocks noGrp="1"/>
          </p:cNvSpPr>
          <p:nvPr>
            <p:ph type="ftr" sz="quarter" idx="11"/>
          </p:nvPr>
        </p:nvSpPr>
        <p:spPr/>
        <p:txBody>
          <a:bodyPr/>
          <a:lstStyle/>
          <a:p>
            <a:r>
              <a:rPr lang="ur-PK" smtClean="0"/>
              <a:t>توبہ کیا ہے ؟ کیسے قبول ہوتی ہے؟</a:t>
            </a:r>
            <a:endParaRPr lang="en-US"/>
          </a:p>
        </p:txBody>
      </p:sp>
      <p:sp>
        <p:nvSpPr>
          <p:cNvPr id="7" name="Slide Number Placeholder 6"/>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365875593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430DA-4E09-4956-BF5C-E15E7AE9AA2F}" type="datetime1">
              <a:rPr lang="en-US" smtClean="0"/>
              <a:t>4/26/2013</a:t>
            </a:fld>
            <a:endParaRPr lang="en-US"/>
          </a:p>
        </p:txBody>
      </p:sp>
      <p:sp>
        <p:nvSpPr>
          <p:cNvPr id="6" name="Footer Placeholder 5"/>
          <p:cNvSpPr>
            <a:spLocks noGrp="1"/>
          </p:cNvSpPr>
          <p:nvPr>
            <p:ph type="ftr" sz="quarter" idx="11"/>
          </p:nvPr>
        </p:nvSpPr>
        <p:spPr/>
        <p:txBody>
          <a:bodyPr/>
          <a:lstStyle/>
          <a:p>
            <a:r>
              <a:rPr lang="ur-PK" smtClean="0"/>
              <a:t>توبہ کیا ہے ؟ کیسے قبول ہوتی ہے؟</a:t>
            </a:r>
            <a:endParaRPr lang="en-US"/>
          </a:p>
        </p:txBody>
      </p:sp>
      <p:sp>
        <p:nvSpPr>
          <p:cNvPr id="7" name="Slide Number Placeholder 6"/>
          <p:cNvSpPr>
            <a:spLocks noGrp="1"/>
          </p:cNvSpPr>
          <p:nvPr>
            <p:ph type="sldNum" sz="quarter" idx="12"/>
          </p:nvPr>
        </p:nvSpPr>
        <p:spPr/>
        <p:txBody>
          <a:bodyPr/>
          <a:lstStyle/>
          <a:p>
            <a:fld id="{44988C4E-BAA7-478D-8A92-92F3452F4E01}" type="slidenum">
              <a:rPr lang="en-US" smtClean="0"/>
              <a:t>‹#›</a:t>
            </a:fld>
            <a:endParaRPr lang="en-US"/>
          </a:p>
        </p:txBody>
      </p:sp>
    </p:spTree>
    <p:extLst>
      <p:ext uri="{BB962C8B-B14F-4D97-AF65-F5344CB8AC3E}">
        <p14:creationId xmlns:p14="http://schemas.microsoft.com/office/powerpoint/2010/main" val="233578568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1F172-AE97-4B4B-B81E-7B270EB06593}" type="datetime1">
              <a:rPr lang="en-US" smtClean="0"/>
              <a:t>4/26/2013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ur-PK" smtClean="0"/>
              <a:t>توبہ کیا ہے ؟ کیسے قبول ہوتی ہے؟</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88C4E-BAA7-478D-8A92-92F3452F4E01}" type="slidenum">
              <a:rPr lang="en-US" smtClean="0"/>
              <a:t>‹#›</a:t>
            </a:fld>
            <a:endParaRPr lang="en-US"/>
          </a:p>
        </p:txBody>
      </p:sp>
    </p:spTree>
    <p:extLst>
      <p:ext uri="{BB962C8B-B14F-4D97-AF65-F5344CB8AC3E}">
        <p14:creationId xmlns:p14="http://schemas.microsoft.com/office/powerpoint/2010/main" val="223514947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push dir="u"/>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l="21429" t="3889" r="31666" b="2778"/>
          <a:stretch/>
        </p:blipFill>
        <p:spPr>
          <a:xfrm>
            <a:off x="5486400" y="1143000"/>
            <a:ext cx="3233056" cy="47244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ctrTitle"/>
          </p:nvPr>
        </p:nvSpPr>
        <p:spPr>
          <a:xfrm>
            <a:off x="0" y="2046061"/>
            <a:ext cx="5486400" cy="1470025"/>
          </a:xfrm>
        </p:spPr>
        <p:txBody>
          <a:bodyPr>
            <a:noAutofit/>
          </a:bodyPr>
          <a:lstStyle/>
          <a:p>
            <a:pPr rtl="1"/>
            <a:r>
              <a:rPr lang="ur-PK" sz="5400" dirty="0" smtClean="0">
                <a:latin typeface="Jameel Noori Nastaleeq" pitchFamily="2" charset="-78"/>
                <a:cs typeface="Jameel Noori Nastaleeq" pitchFamily="2" charset="-78"/>
              </a:rPr>
              <a:t>توبہ کیا ہے؟ کیسے قبول ہوتی ہے؟</a:t>
            </a:r>
            <a:endParaRPr lang="en-US" sz="5400" dirty="0">
              <a:latin typeface="Jameel Noori Nastaleeq" pitchFamily="2" charset="-78"/>
              <a:cs typeface="Jameel Noori Nastaleeq" pitchFamily="2" charset="-78"/>
            </a:endParaRPr>
          </a:p>
        </p:txBody>
      </p:sp>
      <p:sp>
        <p:nvSpPr>
          <p:cNvPr id="3" name="Subtitle 2"/>
          <p:cNvSpPr>
            <a:spLocks noGrp="1"/>
          </p:cNvSpPr>
          <p:nvPr>
            <p:ph type="subTitle" idx="1"/>
          </p:nvPr>
        </p:nvSpPr>
        <p:spPr>
          <a:xfrm>
            <a:off x="1295400" y="3429000"/>
            <a:ext cx="2895600" cy="1752600"/>
          </a:xfrm>
        </p:spPr>
        <p:txBody>
          <a:bodyPr/>
          <a:lstStyle/>
          <a:p>
            <a:pPr algn="ctr"/>
            <a:r>
              <a:rPr lang="ur-PK" dirty="0" smtClean="0">
                <a:solidFill>
                  <a:schemeClr val="tx1"/>
                </a:solidFill>
                <a:latin typeface="Jameel Noori Nastaleeq" pitchFamily="2" charset="-78"/>
                <a:cs typeface="Jameel Noori Nastaleeq" pitchFamily="2" charset="-78"/>
              </a:rPr>
              <a:t>شہید استاد مرتضیٰ مطہری</a:t>
            </a:r>
            <a:endParaRPr lang="en-US" dirty="0">
              <a:solidFill>
                <a:schemeClr val="tx1"/>
              </a:solidFill>
              <a:latin typeface="Jameel Noori Nastaleeq" pitchFamily="2" charset="-78"/>
              <a:cs typeface="Jameel Noori Nastaleeq" pitchFamily="2" charset="-78"/>
            </a:endParaRPr>
          </a:p>
        </p:txBody>
      </p:sp>
    </p:spTree>
    <p:extLst>
      <p:ext uri="{BB962C8B-B14F-4D97-AF65-F5344CB8AC3E}">
        <p14:creationId xmlns:p14="http://schemas.microsoft.com/office/powerpoint/2010/main" val="60427508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a:solidFill>
                  <a:prstClr val="black"/>
                </a:solidFill>
                <a:latin typeface="Jameel Noori Nastaleeq" pitchFamily="2" charset="-78"/>
                <a:cs typeface="Jameel Noori Nastaleeq" pitchFamily="2" charset="-78"/>
              </a:rPr>
              <a:t>پہلا خطاب</a:t>
            </a:r>
            <a:r>
              <a:rPr lang="ur-PK" sz="2400" dirty="0">
                <a:solidFill>
                  <a:prstClr val="black"/>
                </a:solidFill>
                <a:latin typeface="Jameel Noori Nastaleeq" pitchFamily="2" charset="-78"/>
                <a:cs typeface="Jameel Noori Nastaleeq" pitchFamily="2" charset="-78"/>
              </a:rPr>
              <a:t>(جاری)</a:t>
            </a:r>
            <a:endParaRPr lang="en-US" dirty="0"/>
          </a:p>
        </p:txBody>
      </p:sp>
      <p:sp>
        <p:nvSpPr>
          <p:cNvPr id="3" name="Content Placeholder 2"/>
          <p:cNvSpPr>
            <a:spLocks noGrp="1"/>
          </p:cNvSpPr>
          <p:nvPr>
            <p:ph idx="1"/>
          </p:nvPr>
        </p:nvSpPr>
        <p:spPr>
          <a:xfrm>
            <a:off x="457200" y="1600200"/>
            <a:ext cx="8229600" cy="4876800"/>
          </a:xfrm>
        </p:spPr>
        <p:txBody>
          <a:bodyPr/>
          <a:lstStyle/>
          <a:p>
            <a:pPr algn="r" rtl="1">
              <a:lnSpc>
                <a:spcPct val="150000"/>
              </a:lnSpc>
            </a:pPr>
            <a:r>
              <a:rPr lang="ur-PK" dirty="0" smtClean="0">
                <a:latin typeface="Jameel Noori Nastaleeq" pitchFamily="2" charset="-78"/>
                <a:cs typeface="Jameel Noori Nastaleeq" pitchFamily="2" charset="-78"/>
              </a:rPr>
              <a:t>استغفار کی حقیقت</a:t>
            </a:r>
            <a:r>
              <a:rPr lang="ur-PK" sz="2400" dirty="0" smtClean="0">
                <a:latin typeface="Jameel Noori Nastaleeq" pitchFamily="2" charset="-78"/>
                <a:cs typeface="Jameel Noori Nastaleeq" pitchFamily="2" charset="-78"/>
              </a:rPr>
              <a:t>(جاری)</a:t>
            </a:r>
            <a:endParaRPr lang="en-US" sz="2400" dirty="0" smtClean="0">
              <a:latin typeface="Jameel Noori Nastaleeq" pitchFamily="2" charset="-78"/>
              <a:cs typeface="Jameel Noori Nastaleeq" pitchFamily="2" charset="-78"/>
            </a:endParaRPr>
          </a:p>
          <a:p>
            <a:pPr lvl="1" algn="r" rtl="1">
              <a:lnSpc>
                <a:spcPct val="150000"/>
              </a:lnSpc>
            </a:pPr>
            <a:r>
              <a:rPr lang="ur-PK" dirty="0" smtClean="0">
                <a:latin typeface="Jameel Noori Nastaleeq" pitchFamily="2" charset="-78"/>
                <a:cs typeface="Jameel Noori Nastaleeq" pitchFamily="2" charset="-78"/>
              </a:rPr>
              <a:t>خدا کے حضور گناہوں کا اعتراف</a:t>
            </a:r>
          </a:p>
          <a:p>
            <a:pPr marL="457200" lvl="1" indent="0" algn="r" rtl="1">
              <a:lnSpc>
                <a:spcPct val="150000"/>
              </a:lnSpc>
              <a:buNone/>
            </a:pPr>
            <a:r>
              <a:rPr lang="ur-PK" dirty="0" smtClean="0">
                <a:latin typeface="Jameel Noori Nastaleeq" pitchFamily="2" charset="-78"/>
                <a:cs typeface="Jameel Noori Nastaleeq" pitchFamily="2" charset="-78"/>
              </a:rPr>
              <a:t>’’کہہ دیجیے کہ اے میرے بندو جنہوں نے اپنے نفس پر زیدتی کی ہے رحمتِ خدا سے مایوس نہ ہونا کہ اللہ تمام گناہوں کا معاف کرنے والا ہے‘‘۔ القرآن</a:t>
            </a:r>
          </a:p>
          <a:p>
            <a:pPr lvl="1" algn="r" rtl="1">
              <a:lnSpc>
                <a:spcPct val="150000"/>
              </a:lnSpc>
            </a:pPr>
            <a:r>
              <a:rPr lang="ur-PK" dirty="0" smtClean="0">
                <a:latin typeface="Jameel Noori Nastaleeq" pitchFamily="2" charset="-78"/>
                <a:cs typeface="Jameel Noori Nastaleeq" pitchFamily="2" charset="-78"/>
              </a:rPr>
              <a:t>آئؑمہ کی سیرت</a:t>
            </a:r>
          </a:p>
          <a:p>
            <a:pPr algn="r" rtl="1">
              <a:lnSpc>
                <a:spcPct val="150000"/>
              </a:lnSpc>
            </a:pPr>
            <a:r>
              <a:rPr lang="ur-PK" dirty="0" smtClean="0">
                <a:latin typeface="Jameel Noori Nastaleeq" pitchFamily="2" charset="-78"/>
                <a:cs typeface="Jameel Noori Nastaleeq" pitchFamily="2" charset="-78"/>
              </a:rPr>
              <a:t>نو محرم اور حرؑ کی توبہ</a:t>
            </a: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10</a:t>
            </a:fld>
            <a:endParaRPr lang="en-US">
              <a:solidFill>
                <a:schemeClr val="tx1"/>
              </a:solidFill>
            </a:endParaRPr>
          </a:p>
        </p:txBody>
      </p:sp>
    </p:spTree>
    <p:extLst>
      <p:ext uri="{BB962C8B-B14F-4D97-AF65-F5344CB8AC3E}">
        <p14:creationId xmlns:p14="http://schemas.microsoft.com/office/powerpoint/2010/main" val="205021356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latin typeface="Jameel Noori Nastaleeq" pitchFamily="2" charset="-78"/>
                <a:cs typeface="Jameel Noori Nastaleeq" pitchFamily="2" charset="-78"/>
              </a:rPr>
              <a:t>دوسرا خطاب</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numCol="2" spcCol="457200" rtlCol="1">
            <a:normAutofit lnSpcReduction="10000"/>
          </a:bodyPr>
          <a:lstStyle/>
          <a:p>
            <a:pPr marL="342900" lvl="1" indent="-342900" algn="r" rtl="1">
              <a:lnSpc>
                <a:spcPct val="150000"/>
              </a:lnSpc>
              <a:buFont typeface="Arial" pitchFamily="34" charset="0"/>
              <a:buChar char="•"/>
            </a:pPr>
            <a:r>
              <a:rPr lang="ur-PK" sz="3600" dirty="0">
                <a:latin typeface="Jameel Noori Nastaleeq" pitchFamily="2" charset="-78"/>
                <a:cs typeface="Jameel Noori Nastaleeq" pitchFamily="2" charset="-78"/>
              </a:rPr>
              <a:t>توبہ کی مہلت کب تک ہے؟</a:t>
            </a:r>
          </a:p>
          <a:p>
            <a:pPr lvl="1" algn="r" rtl="1">
              <a:lnSpc>
                <a:spcPct val="150000"/>
              </a:lnSpc>
            </a:pPr>
            <a:r>
              <a:rPr lang="ur-PK" sz="3200" dirty="0" smtClean="0">
                <a:latin typeface="Jameel Noori Nastaleeq" pitchFamily="2" charset="-78"/>
                <a:cs typeface="Jameel Noori Nastaleeq" pitchFamily="2" charset="-78"/>
              </a:rPr>
              <a:t>جب تک موت بلکل سر پہ نہ آجائے، وقتِ معائنہ</a:t>
            </a:r>
          </a:p>
          <a:p>
            <a:pPr lvl="1" algn="r" rtl="1">
              <a:lnSpc>
                <a:spcPct val="150000"/>
              </a:lnSpc>
            </a:pPr>
            <a:r>
              <a:rPr lang="ur-PK" sz="3200" dirty="0" smtClean="0">
                <a:latin typeface="Jameel Noori Nastaleeq" pitchFamily="2" charset="-78"/>
                <a:cs typeface="Jameel Noori Nastaleeq" pitchFamily="2" charset="-78"/>
              </a:rPr>
              <a:t>توبہ صرف پشیمانی نہیں ، انقلاب ہے</a:t>
            </a:r>
          </a:p>
          <a:p>
            <a:pPr lvl="1" algn="r" rtl="1">
              <a:lnSpc>
                <a:spcPct val="150000"/>
              </a:lnSpc>
            </a:pPr>
            <a:r>
              <a:rPr lang="ur-PK" sz="3200" dirty="0" smtClean="0">
                <a:latin typeface="Jameel Noori Nastaleeq" pitchFamily="2" charset="-78"/>
                <a:cs typeface="Jameel Noori Nastaleeq" pitchFamily="2" charset="-78"/>
              </a:rPr>
              <a:t>توبہ صرف اس دنیا میں</a:t>
            </a:r>
          </a:p>
          <a:p>
            <a:pPr lvl="1" algn="r" rtl="1">
              <a:lnSpc>
                <a:spcPct val="150000"/>
              </a:lnSpc>
            </a:pPr>
            <a:endParaRPr lang="ur-PK" sz="3200" dirty="0" smtClean="0">
              <a:latin typeface="Jameel Noori Nastaleeq" pitchFamily="2" charset="-78"/>
              <a:cs typeface="Jameel Noori Nastaleeq" pitchFamily="2" charset="-78"/>
            </a:endParaRPr>
          </a:p>
          <a:p>
            <a:pPr lvl="1" algn="r" rtl="1">
              <a:lnSpc>
                <a:spcPct val="150000"/>
              </a:lnSpc>
            </a:pPr>
            <a:r>
              <a:rPr lang="ur-PK" sz="3200" dirty="0" smtClean="0">
                <a:latin typeface="Jameel Noori Nastaleeq" pitchFamily="2" charset="-78"/>
                <a:cs typeface="Jameel Noori Nastaleeq" pitchFamily="2" charset="-78"/>
              </a:rPr>
              <a:t>فرعون کی مثال</a:t>
            </a:r>
            <a:endParaRPr lang="ur-PK" sz="3200" dirty="0">
              <a:latin typeface="Jameel Noori Nastaleeq" pitchFamily="2" charset="-78"/>
              <a:cs typeface="Jameel Noori Nastaleeq" pitchFamily="2" charset="-78"/>
            </a:endParaRPr>
          </a:p>
          <a:p>
            <a:pPr lvl="1" algn="r" rtl="1">
              <a:lnSpc>
                <a:spcPct val="150000"/>
              </a:lnSpc>
            </a:pPr>
            <a:r>
              <a:rPr lang="ur-PK" sz="3200" dirty="0" smtClean="0">
                <a:latin typeface="Jameel Noori Nastaleeq" pitchFamily="2" charset="-78"/>
                <a:cs typeface="Jameel Noori Nastaleeq" pitchFamily="2" charset="-78"/>
              </a:rPr>
              <a:t>پھل اور درخت کی مثال</a:t>
            </a:r>
          </a:p>
          <a:p>
            <a:pPr lvl="1" algn="r" rtl="1">
              <a:lnSpc>
                <a:spcPct val="150000"/>
              </a:lnSpc>
            </a:pPr>
            <a:r>
              <a:rPr lang="ur-PK" sz="3200" dirty="0" smtClean="0">
                <a:latin typeface="Jameel Noori Nastaleeq" pitchFamily="2" charset="-78"/>
                <a:cs typeface="Jameel Noori Nastaleeq" pitchFamily="2" charset="-78"/>
              </a:rPr>
              <a:t>رحمِ مادر کی مثال</a:t>
            </a:r>
          </a:p>
          <a:p>
            <a:pPr lvl="1" algn="r" rtl="1">
              <a:lnSpc>
                <a:spcPct val="150000"/>
              </a:lnSpc>
            </a:pPr>
            <a:r>
              <a:rPr lang="ur-PK" sz="3200" dirty="0" smtClean="0">
                <a:latin typeface="Jameel Noori Nastaleeq" pitchFamily="2" charset="-78"/>
                <a:cs typeface="Jameel Noori Nastaleeq" pitchFamily="2" charset="-78"/>
              </a:rPr>
              <a:t>لہٰذا توبہ میں تاخیر نہیں</a:t>
            </a:r>
          </a:p>
          <a:p>
            <a:pPr lvl="1" algn="r" rtl="1"/>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smtClean="0">
                <a:solidFill>
                  <a:schemeClr val="tx1"/>
                </a:solidFill>
                <a:latin typeface="Jameel Noori Nastaleeq" pitchFamily="2" charset="-78"/>
                <a:cs typeface="Jameel Noori Nastaleeq" pitchFamily="2" charset="-78"/>
              </a:rPr>
              <a:t>توبہ کیا ہے ؟ کیسے قبول ہوتی ہے؟</a:t>
            </a:r>
            <a:endParaRPr lang="en-US">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11</a:t>
            </a:fld>
            <a:endParaRPr lang="en-US">
              <a:solidFill>
                <a:schemeClr val="tx1"/>
              </a:solidFill>
            </a:endParaRPr>
          </a:p>
        </p:txBody>
      </p:sp>
    </p:spTree>
    <p:extLst>
      <p:ext uri="{BB962C8B-B14F-4D97-AF65-F5344CB8AC3E}">
        <p14:creationId xmlns:p14="http://schemas.microsoft.com/office/powerpoint/2010/main" val="172396887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دوسرا خطاب</a:t>
            </a:r>
            <a:r>
              <a:rPr lang="ur-PK" sz="2400" dirty="0">
                <a:solidFill>
                  <a:prstClr val="black"/>
                </a:solidFill>
                <a:latin typeface="Jameel Noori Nastaleeq" pitchFamily="2" charset="-78"/>
                <a:cs typeface="Jameel Noori Nastaleeq" pitchFamily="2" charset="-78"/>
              </a:rPr>
              <a:t>(جاری)</a:t>
            </a:r>
            <a:endParaRPr lang="en-US" sz="2400" dirty="0">
              <a:latin typeface="Jameel Noori Nastaleeq" pitchFamily="2" charset="-78"/>
              <a:cs typeface="Jameel Noori Nastaleeq" pitchFamily="2" charset="-78"/>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pPr marL="342900" lvl="1" indent="-342900" algn="r" rtl="1">
              <a:lnSpc>
                <a:spcPct val="150000"/>
              </a:lnSpc>
              <a:buFont typeface="Arial" pitchFamily="34" charset="0"/>
              <a:buChar char="•"/>
            </a:pPr>
            <a:r>
              <a:rPr lang="ur-PK" sz="4000" dirty="0" smtClean="0">
                <a:latin typeface="Jameel Noori Nastaleeq" pitchFamily="2" charset="-78"/>
                <a:cs typeface="Jameel Noori Nastaleeq" pitchFamily="2" charset="-78"/>
              </a:rPr>
              <a:t>توبہ کی شرائط</a:t>
            </a:r>
          </a:p>
          <a:p>
            <a:pPr marL="742950" lvl="2" indent="-342900" algn="r" rtl="1">
              <a:lnSpc>
                <a:spcPct val="150000"/>
              </a:lnSpc>
            </a:pPr>
            <a:r>
              <a:rPr lang="ur-PK" sz="3200" dirty="0" smtClean="0">
                <a:latin typeface="Jameel Noori Nastaleeq" pitchFamily="2" charset="-78"/>
                <a:cs typeface="Jameel Noori Nastaleeq" pitchFamily="2" charset="-78"/>
              </a:rPr>
              <a:t>پہلی شرط: ماضی پہ پشیمانی و افسوس</a:t>
            </a:r>
            <a:endParaRPr lang="ur-PK" sz="3200" dirty="0">
              <a:latin typeface="Jameel Noori Nastaleeq" pitchFamily="2" charset="-78"/>
              <a:cs typeface="Jameel Noori Nastaleeq" pitchFamily="2" charset="-78"/>
            </a:endParaRPr>
          </a:p>
          <a:p>
            <a:pPr marL="1200150" lvl="3" indent="-342900" algn="r" rtl="1">
              <a:lnSpc>
                <a:spcPct val="150000"/>
              </a:lnSpc>
            </a:pPr>
            <a:r>
              <a:rPr lang="ur-PK" sz="2800" dirty="0" smtClean="0">
                <a:latin typeface="Jameel Noori Nastaleeq" pitchFamily="2" charset="-78"/>
                <a:cs typeface="Jameel Noori Nastaleeq" pitchFamily="2" charset="-78"/>
              </a:rPr>
              <a:t>غیبت، تہمت</a:t>
            </a:r>
          </a:p>
          <a:p>
            <a:pPr marL="1200150" lvl="3" indent="-342900" algn="r" rtl="1">
              <a:lnSpc>
                <a:spcPct val="150000"/>
              </a:lnSpc>
            </a:pPr>
            <a:r>
              <a:rPr lang="ur-PK" sz="2800" dirty="0" smtClean="0">
                <a:latin typeface="Jameel Noori Nastaleeq" pitchFamily="2" charset="-78"/>
                <a:cs typeface="Jameel Noori Nastaleeq" pitchFamily="2" charset="-78"/>
              </a:rPr>
              <a:t>’’نظر بازی آنکھوں کا زنا ہے‘‘۔ بحارالانوار</a:t>
            </a:r>
          </a:p>
          <a:p>
            <a:pPr marL="1200150" lvl="3" indent="-342900" algn="r" rtl="1">
              <a:lnSpc>
                <a:spcPct val="150000"/>
              </a:lnSpc>
            </a:pPr>
            <a:r>
              <a:rPr lang="ur-PK" sz="2800" dirty="0" smtClean="0">
                <a:latin typeface="Jameel Noori Nastaleeq" pitchFamily="2" charset="-78"/>
                <a:cs typeface="Jameel Noori Nastaleeq" pitchFamily="2" charset="-78"/>
              </a:rPr>
              <a:t>معراج او ر پردہ</a:t>
            </a:r>
          </a:p>
          <a:p>
            <a:pPr marL="742950" lvl="2" indent="-342900" algn="r" rtl="1">
              <a:lnSpc>
                <a:spcPct val="150000"/>
              </a:lnSpc>
            </a:pPr>
            <a:r>
              <a:rPr lang="ur-PK" sz="3200" dirty="0" smtClean="0">
                <a:latin typeface="Jameel Noori Nastaleeq" pitchFamily="2" charset="-78"/>
                <a:cs typeface="Jameel Noori Nastaleeq" pitchFamily="2" charset="-78"/>
              </a:rPr>
              <a:t>دوسری شرط: پکا ارادہ</a:t>
            </a:r>
          </a:p>
          <a:p>
            <a:pPr marL="1200150" lvl="3" indent="-342900" algn="r" rtl="1">
              <a:lnSpc>
                <a:spcPct val="150000"/>
              </a:lnSpc>
            </a:pPr>
            <a:r>
              <a:rPr lang="ur-PK" sz="2800" dirty="0" smtClean="0">
                <a:latin typeface="Jameel Noori Nastaleeq" pitchFamily="2" charset="-78"/>
                <a:cs typeface="Jameel Noori Nastaleeq" pitchFamily="2" charset="-78"/>
              </a:rPr>
              <a:t>توبہ سے پلٹنا نہیں</a:t>
            </a:r>
          </a:p>
          <a:p>
            <a:pPr marL="400050" lvl="2" indent="0" algn="r" rtl="1">
              <a:buNone/>
            </a:pPr>
            <a:endParaRPr lang="ur-PK" dirty="0" smtClean="0">
              <a:latin typeface="Jameel Noori Nastaleeq" pitchFamily="2" charset="-78"/>
              <a:cs typeface="Jameel Noori Nastaleeq" pitchFamily="2" charset="-78"/>
            </a:endParaRPr>
          </a:p>
          <a:p>
            <a:pPr marL="400050" lvl="2" indent="0" algn="r" rtl="1">
              <a:buNone/>
            </a:pPr>
            <a:endParaRPr lang="ur-PK" dirty="0" smtClean="0">
              <a:latin typeface="Jameel Noori Nastaleeq" pitchFamily="2" charset="-78"/>
              <a:cs typeface="Jameel Noori Nastaleeq" pitchFamily="2" charset="-78"/>
            </a:endParaRPr>
          </a:p>
          <a:p>
            <a:pPr marL="742950" lvl="2" indent="-342900" algn="r" rtl="1"/>
            <a:endParaRPr lang="ur-PK" dirty="0" smtClean="0">
              <a:latin typeface="Jameel Noori Nastaleeq" pitchFamily="2" charset="-78"/>
              <a:cs typeface="Jameel Noori Nastaleeq" pitchFamily="2" charset="-78"/>
            </a:endParaRPr>
          </a:p>
          <a:p>
            <a:pPr marL="742950" lvl="2" indent="-342900" algn="r" rtl="1"/>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12</a:t>
            </a:fld>
            <a:endParaRPr lang="en-US" dirty="0">
              <a:solidFill>
                <a:schemeClr val="tx1"/>
              </a:solidFill>
            </a:endParaRPr>
          </a:p>
        </p:txBody>
      </p:sp>
    </p:spTree>
    <p:extLst>
      <p:ext uri="{BB962C8B-B14F-4D97-AF65-F5344CB8AC3E}">
        <p14:creationId xmlns:p14="http://schemas.microsoft.com/office/powerpoint/2010/main" val="148761731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دوسرا خطاب</a:t>
            </a:r>
            <a:r>
              <a:rPr lang="ur-PK" sz="2400" dirty="0">
                <a:solidFill>
                  <a:prstClr val="black"/>
                </a:solidFill>
                <a:latin typeface="Jameel Noori Nastaleeq" pitchFamily="2" charset="-78"/>
                <a:cs typeface="Jameel Noori Nastaleeq" pitchFamily="2" charset="-78"/>
              </a:rPr>
              <a:t>(جاری)</a:t>
            </a:r>
            <a:endParaRPr lang="en-US" sz="2400" dirty="0">
              <a:latin typeface="Jameel Noori Nastaleeq" pitchFamily="2" charset="-78"/>
              <a:cs typeface="Jameel Noori Nastaleeq" pitchFamily="2" charset="-78"/>
            </a:endParaRPr>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marL="342900" lvl="1" indent="-342900" algn="r" rtl="1">
              <a:lnSpc>
                <a:spcPct val="200000"/>
              </a:lnSpc>
              <a:buFont typeface="Arial" pitchFamily="34" charset="0"/>
              <a:buChar char="•"/>
            </a:pPr>
            <a:r>
              <a:rPr lang="ur-PK" sz="4100" dirty="0" smtClean="0">
                <a:latin typeface="Jameel Noori Nastaleeq" pitchFamily="2" charset="-78"/>
                <a:cs typeface="Jameel Noori Nastaleeq" pitchFamily="2" charset="-78"/>
              </a:rPr>
              <a:t>توبہ کی شرائط</a:t>
            </a:r>
            <a:r>
              <a:rPr lang="ur-PK" sz="3100" dirty="0" smtClean="0">
                <a:latin typeface="Jameel Noori Nastaleeq" pitchFamily="2" charset="-78"/>
                <a:cs typeface="Jameel Noori Nastaleeq" pitchFamily="2" charset="-78"/>
              </a:rPr>
              <a:t>(جاری)</a:t>
            </a:r>
            <a:endParaRPr lang="ur-PK" sz="3600" dirty="0">
              <a:latin typeface="Jameel Noori Nastaleeq" pitchFamily="2" charset="-78"/>
              <a:cs typeface="Jameel Noori Nastaleeq" pitchFamily="2" charset="-78"/>
            </a:endParaRPr>
          </a:p>
          <a:p>
            <a:pPr marL="742950" lvl="2" indent="-342900" algn="r" rtl="1">
              <a:lnSpc>
                <a:spcPct val="200000"/>
              </a:lnSpc>
            </a:pPr>
            <a:r>
              <a:rPr lang="ur-PK" sz="3100" dirty="0" smtClean="0">
                <a:latin typeface="Jameel Noori Nastaleeq" pitchFamily="2" charset="-78"/>
                <a:cs typeface="Jameel Noori Nastaleeq" pitchFamily="2" charset="-78"/>
              </a:rPr>
              <a:t>تیسری شرط: لوگوں کے حقوق ادا کریں</a:t>
            </a:r>
          </a:p>
          <a:p>
            <a:pPr marL="1200150" lvl="3" indent="-342900" algn="r" rtl="1">
              <a:lnSpc>
                <a:spcPct val="200000"/>
              </a:lnSpc>
            </a:pPr>
            <a:r>
              <a:rPr lang="ur-PK" sz="3100" dirty="0" smtClean="0">
                <a:latin typeface="Jameel Noori Nastaleeq" pitchFamily="2" charset="-78"/>
                <a:cs typeface="Jameel Noori Nastaleeq" pitchFamily="2" charset="-78"/>
              </a:rPr>
              <a:t>استاد مطہری کا واقعہ</a:t>
            </a:r>
          </a:p>
          <a:p>
            <a:pPr marL="742950" lvl="2" indent="-342900" algn="r" rtl="1">
              <a:lnSpc>
                <a:spcPct val="200000"/>
              </a:lnSpc>
            </a:pPr>
            <a:r>
              <a:rPr lang="ur-PK" sz="3100" dirty="0" smtClean="0">
                <a:latin typeface="Jameel Noori Nastaleeq" pitchFamily="2" charset="-78"/>
                <a:cs typeface="Jameel Noori Nastaleeq" pitchFamily="2" charset="-78"/>
              </a:rPr>
              <a:t>چوتھی شرط: اللہ کے حقوق ادا کریں</a:t>
            </a:r>
          </a:p>
          <a:p>
            <a:pPr marL="742950" lvl="2" indent="-342900" algn="r" rtl="1">
              <a:lnSpc>
                <a:spcPct val="170000"/>
              </a:lnSpc>
            </a:pPr>
            <a:r>
              <a:rPr lang="ur-PK" sz="3100" dirty="0" smtClean="0">
                <a:latin typeface="Jameel Noori Nastaleeq" pitchFamily="2" charset="-78"/>
                <a:cs typeface="Jameel Noori Nastaleeq" pitchFamily="2" charset="-78"/>
              </a:rPr>
              <a:t>پانچویں شرط</a:t>
            </a:r>
          </a:p>
          <a:p>
            <a:pPr marL="1200150" lvl="3" indent="-342900" algn="r" rtl="1">
              <a:lnSpc>
                <a:spcPct val="170000"/>
              </a:lnSpc>
            </a:pPr>
            <a:r>
              <a:rPr lang="ur-PK" sz="3100" dirty="0" smtClean="0">
                <a:latin typeface="Jameel Noori Nastaleeq" pitchFamily="2" charset="-78"/>
                <a:cs typeface="Jameel Noori Nastaleeq" pitchFamily="2" charset="-78"/>
              </a:rPr>
              <a:t>اُس گوشت کو گھلا دو جو تم نے حرام کھا کر بنایا ہے</a:t>
            </a:r>
          </a:p>
          <a:p>
            <a:pPr marL="742950" lvl="2" indent="-342900" algn="r" rtl="1">
              <a:lnSpc>
                <a:spcPct val="150000"/>
              </a:lnSpc>
            </a:pPr>
            <a:endParaRPr lang="ur-PK" dirty="0" smtClean="0">
              <a:latin typeface="Jameel Noori Nastaleeq" pitchFamily="2" charset="-78"/>
              <a:cs typeface="Jameel Noori Nastaleeq" pitchFamily="2" charset="-78"/>
            </a:endParaRPr>
          </a:p>
          <a:p>
            <a:pPr marL="742950" lvl="2" indent="-342900" algn="r" rtl="1"/>
            <a:endParaRPr lang="ur-PK" dirty="0" smtClean="0">
              <a:latin typeface="Jameel Noori Nastaleeq" pitchFamily="2" charset="-78"/>
              <a:cs typeface="Jameel Noori Nastaleeq" pitchFamily="2" charset="-78"/>
            </a:endParaRPr>
          </a:p>
          <a:p>
            <a:pPr marL="742950" lvl="2" indent="-342900" algn="r" rtl="1"/>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a:xfrm>
            <a:off x="3124200" y="6553200"/>
            <a:ext cx="2895600" cy="365125"/>
          </a:xfrm>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a:xfrm>
            <a:off x="6553200" y="6492875"/>
            <a:ext cx="2133600" cy="365125"/>
          </a:xfrm>
        </p:spPr>
        <p:txBody>
          <a:bodyPr/>
          <a:lstStyle/>
          <a:p>
            <a:fld id="{44988C4E-BAA7-478D-8A92-92F3452F4E01}" type="slidenum">
              <a:rPr lang="en-US" smtClean="0">
                <a:solidFill>
                  <a:schemeClr val="tx1"/>
                </a:solidFill>
              </a:rPr>
              <a:t>13</a:t>
            </a:fld>
            <a:endParaRPr lang="en-US" dirty="0">
              <a:solidFill>
                <a:schemeClr val="tx1"/>
              </a:solidFill>
            </a:endParaRPr>
          </a:p>
        </p:txBody>
      </p:sp>
    </p:spTree>
    <p:extLst>
      <p:ext uri="{BB962C8B-B14F-4D97-AF65-F5344CB8AC3E}">
        <p14:creationId xmlns:p14="http://schemas.microsoft.com/office/powerpoint/2010/main" val="205854972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دوسرا خطاب</a:t>
            </a:r>
            <a:r>
              <a:rPr lang="ur-PK" sz="2400" dirty="0">
                <a:solidFill>
                  <a:prstClr val="black"/>
                </a:solidFill>
                <a:latin typeface="Jameel Noori Nastaleeq" pitchFamily="2" charset="-78"/>
                <a:cs typeface="Jameel Noori Nastaleeq" pitchFamily="2" charset="-78"/>
              </a:rPr>
              <a:t>(جاری)</a:t>
            </a:r>
            <a:endParaRPr lang="en-US" sz="2400" dirty="0">
              <a:latin typeface="Jameel Noori Nastaleeq" pitchFamily="2" charset="-78"/>
              <a:cs typeface="Jameel Noori Nastaleeq" pitchFamily="2" charset="-78"/>
            </a:endParaRPr>
          </a:p>
        </p:txBody>
      </p:sp>
      <p:sp>
        <p:nvSpPr>
          <p:cNvPr id="3" name="Content Placeholder 2"/>
          <p:cNvSpPr>
            <a:spLocks noGrp="1"/>
          </p:cNvSpPr>
          <p:nvPr>
            <p:ph idx="1"/>
          </p:nvPr>
        </p:nvSpPr>
        <p:spPr>
          <a:xfrm>
            <a:off x="457200" y="1600200"/>
            <a:ext cx="8229600" cy="5257800"/>
          </a:xfrm>
        </p:spPr>
        <p:txBody>
          <a:bodyPr numCol="2" spcCol="457200" rtlCol="1">
            <a:normAutofit fontScale="85000" lnSpcReduction="10000"/>
          </a:bodyPr>
          <a:lstStyle/>
          <a:p>
            <a:pPr marL="342900" lvl="1" indent="-342900" algn="r" rtl="1">
              <a:lnSpc>
                <a:spcPct val="200000"/>
              </a:lnSpc>
              <a:buFont typeface="Arial" pitchFamily="34" charset="0"/>
              <a:buChar char="•"/>
            </a:pPr>
            <a:r>
              <a:rPr lang="ur-PK" sz="4500" dirty="0" smtClean="0">
                <a:latin typeface="Jameel Noori Nastaleeq" pitchFamily="2" charset="-78"/>
                <a:cs typeface="Jameel Noori Nastaleeq" pitchFamily="2" charset="-78"/>
              </a:rPr>
              <a:t>توبہ کی شرائط</a:t>
            </a:r>
            <a:r>
              <a:rPr lang="ur-PK" sz="2900" dirty="0" smtClean="0">
                <a:latin typeface="Jameel Noori Nastaleeq" pitchFamily="2" charset="-78"/>
                <a:cs typeface="Jameel Noori Nastaleeq" pitchFamily="2" charset="-78"/>
              </a:rPr>
              <a:t>(جاری)</a:t>
            </a:r>
            <a:endParaRPr lang="ur-PK" sz="4500" dirty="0">
              <a:latin typeface="Jameel Noori Nastaleeq" pitchFamily="2" charset="-78"/>
              <a:cs typeface="Jameel Noori Nastaleeq" pitchFamily="2" charset="-78"/>
            </a:endParaRPr>
          </a:p>
          <a:p>
            <a:pPr marL="742950" lvl="2" indent="-342900" algn="r" rtl="1">
              <a:lnSpc>
                <a:spcPct val="200000"/>
              </a:lnSpc>
            </a:pPr>
            <a:r>
              <a:rPr lang="ur-PK" sz="3200" dirty="0" smtClean="0">
                <a:latin typeface="Jameel Noori Nastaleeq" pitchFamily="2" charset="-78"/>
                <a:cs typeface="Jameel Noori Nastaleeq" pitchFamily="2" charset="-78"/>
              </a:rPr>
              <a:t>چھٹی شرط: یہ بدن جس نے اس قدر گناہوں کی لذت چکھی ہے، اسے طاعت کی تکلیف کا مزہ چکھاؤ</a:t>
            </a:r>
          </a:p>
          <a:p>
            <a:pPr marL="1200150" lvl="3" indent="-342900" algn="r" rtl="1">
              <a:lnSpc>
                <a:spcPct val="200000"/>
              </a:lnSpc>
            </a:pPr>
            <a:r>
              <a:rPr lang="ur-PK" sz="2900" dirty="0" smtClean="0">
                <a:latin typeface="Jameel Noori Nastaleeq" pitchFamily="2" charset="-78"/>
                <a:cs typeface="Jameel Noori Nastaleeq" pitchFamily="2" charset="-78"/>
              </a:rPr>
              <a:t>روزہ اور راتوں کی عبادت</a:t>
            </a:r>
          </a:p>
          <a:p>
            <a:pPr marL="857250" lvl="3" indent="0" algn="r" rtl="1">
              <a:lnSpc>
                <a:spcPct val="200000"/>
              </a:lnSpc>
              <a:buNone/>
            </a:pPr>
            <a:endParaRPr lang="ur-PK" sz="2900" dirty="0" smtClean="0">
              <a:latin typeface="Jameel Noori Nastaleeq" pitchFamily="2" charset="-78"/>
              <a:cs typeface="Jameel Noori Nastaleeq" pitchFamily="2" charset="-78"/>
            </a:endParaRPr>
          </a:p>
          <a:p>
            <a:pPr marL="1200150" lvl="3" indent="-342900" algn="r" rtl="1">
              <a:lnSpc>
                <a:spcPct val="200000"/>
              </a:lnSpc>
            </a:pPr>
            <a:r>
              <a:rPr lang="ur-PK" sz="2900" dirty="0" smtClean="0">
                <a:latin typeface="Jameel Noori Nastaleeq" pitchFamily="2" charset="-78"/>
                <a:cs typeface="Jameel Noori Nastaleeq" pitchFamily="2" charset="-78"/>
              </a:rPr>
              <a:t>مقدس انقلاب گذشتہ بُرے اثرات کو مٹانا چاہتا ہے اور مٹا بھی دیتا ہے</a:t>
            </a:r>
          </a:p>
          <a:p>
            <a:pPr marL="742950" lvl="2" indent="-342900" algn="r" rtl="1">
              <a:lnSpc>
                <a:spcPct val="200000"/>
              </a:lnSpc>
            </a:pPr>
            <a:r>
              <a:rPr lang="ur-PK" sz="3200" dirty="0" smtClean="0">
                <a:latin typeface="Jameel Noori Nastaleeq" pitchFamily="2" charset="-78"/>
                <a:cs typeface="Jameel Noori Nastaleeq" pitchFamily="2" charset="-78"/>
              </a:rPr>
              <a:t>انبیأ اور دوسرے رہنماؤں میں فرق</a:t>
            </a:r>
          </a:p>
          <a:p>
            <a:pPr marL="742950" lvl="2" indent="-342900" algn="r" rtl="1">
              <a:lnSpc>
                <a:spcPct val="200000"/>
              </a:lnSpc>
            </a:pPr>
            <a:r>
              <a:rPr lang="ur-PK" sz="3200" dirty="0" smtClean="0">
                <a:latin typeface="Jameel Noori Nastaleeq" pitchFamily="2" charset="-78"/>
                <a:cs typeface="Jameel Noori Nastaleeq" pitchFamily="2" charset="-78"/>
              </a:rPr>
              <a:t>امام  موسیٰ کاظمؑ کو واقعہ</a:t>
            </a:r>
          </a:p>
          <a:p>
            <a:pPr marL="742950" lvl="2" indent="-342900" algn="r" rtl="1">
              <a:lnSpc>
                <a:spcPct val="200000"/>
              </a:lnSpc>
            </a:pPr>
            <a:r>
              <a:rPr lang="ur-PK" sz="3200" dirty="0" smtClean="0">
                <a:latin typeface="Jameel Noori Nastaleeq" pitchFamily="2" charset="-78"/>
                <a:cs typeface="Jameel Noori Nastaleeq" pitchFamily="2" charset="-78"/>
              </a:rPr>
              <a:t>ابو لبابہ کا واقعہ</a:t>
            </a:r>
          </a:p>
          <a:p>
            <a:pPr marL="742950" lvl="2" indent="-342900" algn="r" rtl="1">
              <a:lnSpc>
                <a:spcPct val="200000"/>
              </a:lnSpc>
            </a:pPr>
            <a:r>
              <a:rPr lang="ur-PK" sz="3200" dirty="0" smtClean="0">
                <a:latin typeface="Jameel Noori Nastaleeq" pitchFamily="2" charset="-78"/>
                <a:cs typeface="Jameel Noori Nastaleeq" pitchFamily="2" charset="-78"/>
              </a:rPr>
              <a:t>زہیر کی توبہ</a:t>
            </a:r>
          </a:p>
          <a:p>
            <a:pPr marL="742950" lvl="2" indent="-342900" algn="r" rtl="1"/>
            <a:endParaRPr lang="ur-PK" dirty="0" smtClean="0">
              <a:latin typeface="Jameel Noori Nastaleeq" pitchFamily="2" charset="-78"/>
              <a:cs typeface="Jameel Noori Nastaleeq" pitchFamily="2" charset="-78"/>
            </a:endParaRPr>
          </a:p>
          <a:p>
            <a:pPr marL="742950" lvl="2" indent="-342900" algn="r" rtl="1"/>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14</a:t>
            </a:fld>
            <a:endParaRPr lang="en-US" dirty="0">
              <a:solidFill>
                <a:schemeClr val="tx1"/>
              </a:solidFill>
            </a:endParaRPr>
          </a:p>
        </p:txBody>
      </p:sp>
    </p:spTree>
    <p:extLst>
      <p:ext uri="{BB962C8B-B14F-4D97-AF65-F5344CB8AC3E}">
        <p14:creationId xmlns:p14="http://schemas.microsoft.com/office/powerpoint/2010/main" val="25042780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Autofit/>
          </a:bodyPr>
          <a:lstStyle/>
          <a:p>
            <a:r>
              <a:rPr lang="ur-PK" sz="19900" dirty="0" smtClean="0">
                <a:latin typeface="Jameel Noori Nastaleeq" pitchFamily="2" charset="-78"/>
                <a:cs typeface="Jameel Noori Nastaleeq" pitchFamily="2" charset="-78"/>
              </a:rPr>
              <a:t>شکریہ</a:t>
            </a:r>
            <a:endParaRPr lang="en-US" sz="19900" dirty="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smtClean="0"/>
              <a:t>توبہ کیا ہے ؟ کیسے قبول ہوتی ہے؟</a:t>
            </a:r>
            <a:endParaRPr lang="en-US"/>
          </a:p>
        </p:txBody>
      </p:sp>
      <p:sp>
        <p:nvSpPr>
          <p:cNvPr id="5" name="Slide Number Placeholder 4"/>
          <p:cNvSpPr>
            <a:spLocks noGrp="1"/>
          </p:cNvSpPr>
          <p:nvPr>
            <p:ph type="sldNum" sz="quarter" idx="12"/>
          </p:nvPr>
        </p:nvSpPr>
        <p:spPr/>
        <p:txBody>
          <a:bodyPr/>
          <a:lstStyle/>
          <a:p>
            <a:fld id="{44988C4E-BAA7-478D-8A92-92F3452F4E01}" type="slidenum">
              <a:rPr lang="en-US" smtClean="0"/>
              <a:t>15</a:t>
            </a:fld>
            <a:endParaRPr lang="en-US"/>
          </a:p>
        </p:txBody>
      </p:sp>
    </p:spTree>
    <p:extLst>
      <p:ext uri="{BB962C8B-B14F-4D97-AF65-F5344CB8AC3E}">
        <p14:creationId xmlns:p14="http://schemas.microsoft.com/office/powerpoint/2010/main" val="328939375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ur-PK" dirty="0" smtClean="0">
                <a:latin typeface="Jameel Noori Nastaleeq" pitchFamily="2" charset="-78"/>
                <a:cs typeface="Jameel Noori Nastaleeq" pitchFamily="2" charset="-78"/>
              </a:rPr>
              <a:t>تفصیلات</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normAutofit fontScale="92500" lnSpcReduction="10000"/>
          </a:bodyPr>
          <a:lstStyle/>
          <a:p>
            <a:pPr algn="r" rtl="1">
              <a:lnSpc>
                <a:spcPct val="150000"/>
              </a:lnSpc>
            </a:pPr>
            <a:r>
              <a:rPr lang="ur-PK" dirty="0" smtClean="0">
                <a:latin typeface="Jameel Noori Nastaleeq" pitchFamily="2" charset="-78"/>
                <a:cs typeface="Jameel Noori Nastaleeq" pitchFamily="2" charset="-78"/>
              </a:rPr>
              <a:t>نام:  توبہ کیا ہے؟ کیسے قبول ہوتی ہے؟</a:t>
            </a:r>
          </a:p>
          <a:p>
            <a:pPr algn="r" rtl="1">
              <a:lnSpc>
                <a:spcPct val="150000"/>
              </a:lnSpc>
            </a:pPr>
            <a:r>
              <a:rPr lang="ur-PK" dirty="0" smtClean="0">
                <a:latin typeface="Jameel Noori Nastaleeq" pitchFamily="2" charset="-78"/>
                <a:cs typeface="Jameel Noori Nastaleeq" pitchFamily="2" charset="-78"/>
              </a:rPr>
              <a:t>اثر: شہید استاد مرتضیٰ مطہری</a:t>
            </a:r>
          </a:p>
          <a:p>
            <a:pPr algn="r" rtl="1">
              <a:lnSpc>
                <a:spcPct val="150000"/>
              </a:lnSpc>
            </a:pPr>
            <a:r>
              <a:rPr lang="ur-PK" dirty="0" smtClean="0">
                <a:latin typeface="Jameel Noori Nastaleeq" pitchFamily="2" charset="-78"/>
                <a:cs typeface="Jameel Noori Nastaleeq" pitchFamily="2" charset="-78"/>
              </a:rPr>
              <a:t>ترجمہ: شیخ سجاد حسین مہدوی</a:t>
            </a:r>
          </a:p>
          <a:p>
            <a:pPr algn="r" rtl="1">
              <a:lnSpc>
                <a:spcPct val="150000"/>
              </a:lnSpc>
            </a:pPr>
            <a:r>
              <a:rPr lang="ur-PK" dirty="0" smtClean="0">
                <a:latin typeface="Jameel Noori Nastaleeq" pitchFamily="2" charset="-78"/>
                <a:cs typeface="Jameel Noori Nastaleeq" pitchFamily="2" charset="-78"/>
              </a:rPr>
              <a:t>ناشر: دارالثقلین</a:t>
            </a:r>
          </a:p>
          <a:p>
            <a:pPr algn="r" rtl="1">
              <a:lnSpc>
                <a:spcPct val="150000"/>
              </a:lnSpc>
            </a:pPr>
            <a:r>
              <a:rPr lang="ur-PK" dirty="0" smtClean="0">
                <a:latin typeface="Jameel Noori Nastaleeq" pitchFamily="2" charset="-78"/>
                <a:cs typeface="Jameel Noori Nastaleeq" pitchFamily="2" charset="-78"/>
              </a:rPr>
              <a:t>طبع اول: مئی ۲۰۰۵</a:t>
            </a:r>
          </a:p>
          <a:p>
            <a:pPr algn="r" rtl="1">
              <a:lnSpc>
                <a:spcPct val="150000"/>
              </a:lnSpc>
            </a:pPr>
            <a:r>
              <a:rPr lang="ur-PK" dirty="0" smtClean="0">
                <a:latin typeface="Jameel Noori Nastaleeq" pitchFamily="2" charset="-78"/>
                <a:cs typeface="Jameel Noori Nastaleeq" pitchFamily="2" charset="-78"/>
              </a:rPr>
              <a:t>قیمت: ۴۰ روپے</a:t>
            </a:r>
            <a:endParaRPr lang="en-US" dirty="0" smtClean="0">
              <a:latin typeface="Jameel Noori Nastaleeq" pitchFamily="2" charset="-78"/>
              <a:cs typeface="Jameel Noori Nastaleeq" pitchFamily="2" charset="-78"/>
            </a:endParaRPr>
          </a:p>
          <a:p>
            <a:pPr algn="r" rtl="1"/>
            <a:endParaRPr lang="en-US" dirty="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2</a:t>
            </a:fld>
            <a:endParaRPr lang="en-US" dirty="0">
              <a:solidFill>
                <a:schemeClr val="tx1"/>
              </a:solidFill>
            </a:endParaRPr>
          </a:p>
        </p:txBody>
      </p:sp>
    </p:spTree>
    <p:extLst>
      <p:ext uri="{BB962C8B-B14F-4D97-AF65-F5344CB8AC3E}">
        <p14:creationId xmlns:p14="http://schemas.microsoft.com/office/powerpoint/2010/main" val="141965923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فہرست</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normAutofit fontScale="92500" lnSpcReduction="20000"/>
          </a:bodyPr>
          <a:lstStyle/>
          <a:p>
            <a:pPr algn="r" rtl="1">
              <a:lnSpc>
                <a:spcPct val="150000"/>
              </a:lnSpc>
            </a:pPr>
            <a:r>
              <a:rPr lang="ur-PK" sz="3500" dirty="0" smtClean="0">
                <a:latin typeface="Jameel Noori Nastaleeq" pitchFamily="2" charset="-78"/>
                <a:cs typeface="Jameel Noori Nastaleeq" pitchFamily="2" charset="-78"/>
              </a:rPr>
              <a:t>پہلا خطاب</a:t>
            </a:r>
            <a:r>
              <a:rPr lang="ur-PK" dirty="0" smtClean="0">
                <a:latin typeface="Jameel Noori Nastaleeq" pitchFamily="2" charset="-78"/>
                <a:cs typeface="Jameel Noori Nastaleeq" pitchFamily="2" charset="-78"/>
              </a:rPr>
              <a:t>:</a:t>
            </a:r>
          </a:p>
          <a:p>
            <a:pPr lvl="1" algn="r" rtl="1">
              <a:lnSpc>
                <a:spcPct val="150000"/>
              </a:lnSpc>
            </a:pPr>
            <a:r>
              <a:rPr lang="ur-PK" dirty="0" smtClean="0">
                <a:latin typeface="Jameel Noori Nastaleeq" pitchFamily="2" charset="-78"/>
                <a:cs typeface="Jameel Noori Nastaleeq" pitchFamily="2" charset="-78"/>
              </a:rPr>
              <a:t>توبہ کیا ہے؟</a:t>
            </a:r>
          </a:p>
          <a:p>
            <a:pPr lvl="1" algn="r" rtl="1">
              <a:lnSpc>
                <a:spcPct val="150000"/>
              </a:lnSpc>
            </a:pPr>
            <a:r>
              <a:rPr lang="ur-PK" dirty="0" smtClean="0">
                <a:latin typeface="Jameel Noori Nastaleeq" pitchFamily="2" charset="-78"/>
                <a:cs typeface="Jameel Noori Nastaleeq" pitchFamily="2" charset="-78"/>
              </a:rPr>
              <a:t>توبہ انسان کا امتیازہے</a:t>
            </a:r>
          </a:p>
          <a:p>
            <a:pPr lvl="1" algn="r" rtl="1">
              <a:lnSpc>
                <a:spcPct val="150000"/>
              </a:lnSpc>
            </a:pPr>
            <a:r>
              <a:rPr lang="ur-PK" dirty="0" smtClean="0">
                <a:latin typeface="Jameel Noori Nastaleeq" pitchFamily="2" charset="-78"/>
                <a:cs typeface="Jameel Noori Nastaleeq" pitchFamily="2" charset="-78"/>
              </a:rPr>
              <a:t>توبہ یعنی خود انسان کے اندر سے قیام</a:t>
            </a:r>
          </a:p>
          <a:p>
            <a:pPr lvl="1" algn="r" rtl="1">
              <a:lnSpc>
                <a:spcPct val="150000"/>
              </a:lnSpc>
            </a:pPr>
            <a:r>
              <a:rPr lang="ur-PK" dirty="0" smtClean="0">
                <a:latin typeface="Jameel Noori Nastaleeq" pitchFamily="2" charset="-78"/>
                <a:cs typeface="Jameel Noori Nastaleeq" pitchFamily="2" charset="-78"/>
              </a:rPr>
              <a:t>تربیت کا غلط انداز</a:t>
            </a:r>
          </a:p>
          <a:p>
            <a:pPr lvl="1" algn="r" rtl="1">
              <a:lnSpc>
                <a:spcPct val="150000"/>
              </a:lnSpc>
            </a:pPr>
            <a:r>
              <a:rPr lang="ur-PK" dirty="0" smtClean="0">
                <a:latin typeface="Jameel Noori Nastaleeq" pitchFamily="2" charset="-78"/>
                <a:cs typeface="Jameel Noori Nastaleeq" pitchFamily="2" charset="-78"/>
              </a:rPr>
              <a:t>توبہ کی کیفیت کیسے پیدا ہوتی ہے</a:t>
            </a:r>
          </a:p>
          <a:p>
            <a:pPr lvl="1" algn="r" rtl="1">
              <a:lnSpc>
                <a:spcPct val="150000"/>
              </a:lnSpc>
            </a:pPr>
            <a:r>
              <a:rPr lang="ur-PK" dirty="0" smtClean="0">
                <a:latin typeface="Jameel Noori Nastaleeq" pitchFamily="2" charset="-78"/>
                <a:cs typeface="Jameel Noori Nastaleeq" pitchFamily="2" charset="-78"/>
              </a:rPr>
              <a:t>عمل کے بغیر آخرت بخیر نہیں ہوگی</a:t>
            </a:r>
          </a:p>
          <a:p>
            <a:pPr lvl="1" algn="r" rtl="1">
              <a:lnSpc>
                <a:spcPct val="150000"/>
              </a:lnSpc>
            </a:pPr>
            <a:endParaRPr lang="en-US" dirty="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3</a:t>
            </a:fld>
            <a:endParaRPr lang="en-US">
              <a:solidFill>
                <a:schemeClr val="tx1"/>
              </a:solidFill>
            </a:endParaRPr>
          </a:p>
        </p:txBody>
      </p:sp>
    </p:spTree>
    <p:extLst>
      <p:ext uri="{BB962C8B-B14F-4D97-AF65-F5344CB8AC3E}">
        <p14:creationId xmlns:p14="http://schemas.microsoft.com/office/powerpoint/2010/main" val="250953870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فہرست</a:t>
            </a:r>
            <a:r>
              <a:rPr lang="ur-PK" sz="2400" dirty="0" smtClean="0">
                <a:latin typeface="Jameel Noori Nastaleeq" pitchFamily="2" charset="-78"/>
                <a:cs typeface="Jameel Noori Nastaleeq" pitchFamily="2" charset="-78"/>
              </a:rPr>
              <a:t>(جاری)</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normAutofit fontScale="92500" lnSpcReduction="20000"/>
          </a:bodyPr>
          <a:lstStyle/>
          <a:p>
            <a:pPr algn="r" rtl="1">
              <a:lnSpc>
                <a:spcPct val="150000"/>
              </a:lnSpc>
            </a:pPr>
            <a:r>
              <a:rPr lang="ur-PK" sz="3500" dirty="0" smtClean="0">
                <a:latin typeface="Jameel Noori Nastaleeq" pitchFamily="2" charset="-78"/>
                <a:cs typeface="Jameel Noori Nastaleeq" pitchFamily="2" charset="-78"/>
              </a:rPr>
              <a:t>پہلا خطاب</a:t>
            </a:r>
            <a:r>
              <a:rPr lang="en-US" sz="1700" dirty="0" smtClean="0">
                <a:latin typeface="Jameel Noori Nastaleeq" pitchFamily="2" charset="-78"/>
                <a:cs typeface="Jameel Noori Nastaleeq" pitchFamily="2" charset="-78"/>
              </a:rPr>
              <a:t>)</a:t>
            </a:r>
            <a:r>
              <a:rPr lang="ur-PK" sz="1700" dirty="0" smtClean="0">
                <a:latin typeface="Jameel Noori Nastaleeq" pitchFamily="2" charset="-78"/>
                <a:cs typeface="Jameel Noori Nastaleeq" pitchFamily="2" charset="-78"/>
              </a:rPr>
              <a:t>جاری)</a:t>
            </a:r>
            <a:r>
              <a:rPr lang="ur-PK" dirty="0" smtClean="0">
                <a:latin typeface="Jameel Noori Nastaleeq" pitchFamily="2" charset="-78"/>
                <a:cs typeface="Jameel Noori Nastaleeq" pitchFamily="2" charset="-78"/>
              </a:rPr>
              <a:t>:</a:t>
            </a:r>
          </a:p>
          <a:p>
            <a:pPr lvl="1" algn="r" rtl="1">
              <a:lnSpc>
                <a:spcPct val="150000"/>
              </a:lnSpc>
            </a:pPr>
            <a:r>
              <a:rPr lang="ur-PK" dirty="0" smtClean="0">
                <a:latin typeface="Jameel Noori Nastaleeq" pitchFamily="2" charset="-78"/>
                <a:cs typeface="Jameel Noori Nastaleeq" pitchFamily="2" charset="-78"/>
              </a:rPr>
              <a:t>جوانی توبہ کا بہترین وقت</a:t>
            </a:r>
          </a:p>
          <a:p>
            <a:pPr lvl="1" algn="r" rtl="1">
              <a:lnSpc>
                <a:spcPct val="150000"/>
              </a:lnSpc>
            </a:pPr>
            <a:r>
              <a:rPr lang="ur-PK" dirty="0" smtClean="0">
                <a:latin typeface="Jameel Noori Nastaleeq" pitchFamily="2" charset="-78"/>
                <a:cs typeface="Jameel Noori Nastaleeq" pitchFamily="2" charset="-78"/>
              </a:rPr>
              <a:t>استغفار کی حقیقت</a:t>
            </a:r>
          </a:p>
          <a:p>
            <a:pPr lvl="1" algn="r" rtl="1">
              <a:lnSpc>
                <a:spcPct val="150000"/>
              </a:lnSpc>
            </a:pPr>
            <a:r>
              <a:rPr lang="ur-PK" dirty="0" smtClean="0">
                <a:latin typeface="Jameel Noori Nastaleeq" pitchFamily="2" charset="-78"/>
                <a:cs typeface="Jameel Noori Nastaleeq" pitchFamily="2" charset="-78"/>
              </a:rPr>
              <a:t>نو محرم اور حرؑ کی توبہ</a:t>
            </a:r>
          </a:p>
          <a:p>
            <a:pPr algn="r" rtl="1">
              <a:lnSpc>
                <a:spcPct val="150000"/>
              </a:lnSpc>
            </a:pPr>
            <a:r>
              <a:rPr lang="ur-PK" sz="3500" dirty="0" smtClean="0">
                <a:latin typeface="Jameel Noori Nastaleeq" pitchFamily="2" charset="-78"/>
                <a:cs typeface="Jameel Noori Nastaleeq" pitchFamily="2" charset="-78"/>
              </a:rPr>
              <a:t>دوسرا خطاب</a:t>
            </a:r>
          </a:p>
          <a:p>
            <a:pPr lvl="1" algn="r" rtl="1">
              <a:lnSpc>
                <a:spcPct val="150000"/>
              </a:lnSpc>
            </a:pPr>
            <a:r>
              <a:rPr lang="ur-PK" dirty="0" smtClean="0">
                <a:latin typeface="Jameel Noori Nastaleeq" pitchFamily="2" charset="-78"/>
                <a:cs typeface="Jameel Noori Nastaleeq" pitchFamily="2" charset="-78"/>
              </a:rPr>
              <a:t>توبہ کی مہلت کب تک ہے؟</a:t>
            </a:r>
          </a:p>
          <a:p>
            <a:pPr lvl="1" algn="r" rtl="1">
              <a:lnSpc>
                <a:spcPct val="150000"/>
              </a:lnSpc>
            </a:pPr>
            <a:r>
              <a:rPr lang="ur-PK" dirty="0" smtClean="0">
                <a:latin typeface="Jameel Noori Nastaleeq" pitchFamily="2" charset="-78"/>
                <a:cs typeface="Jameel Noori Nastaleeq" pitchFamily="2" charset="-78"/>
              </a:rPr>
              <a:t>توبہ کی شرائط</a:t>
            </a:r>
          </a:p>
        </p:txBody>
      </p:sp>
      <p:sp>
        <p:nvSpPr>
          <p:cNvPr id="4" name="Footer Placeholder 3"/>
          <p:cNvSpPr>
            <a:spLocks noGrp="1"/>
          </p:cNvSpPr>
          <p:nvPr>
            <p:ph type="ftr" sz="quarter" idx="11"/>
          </p:nvPr>
        </p:nvSpPr>
        <p:spPr/>
        <p:txBody>
          <a:bodyPr/>
          <a:lstStyle/>
          <a:p>
            <a:r>
              <a:rPr lang="ur-PK" smtClean="0">
                <a:solidFill>
                  <a:schemeClr val="tx1"/>
                </a:solidFill>
                <a:latin typeface="Jameel Noori Nastaleeq" pitchFamily="2" charset="-78"/>
                <a:cs typeface="Jameel Noori Nastaleeq" pitchFamily="2" charset="-78"/>
              </a:rPr>
              <a:t>توبہ کیا ہے ؟ کیسے قبول ہوتی ہے؟</a:t>
            </a:r>
            <a:endParaRPr lang="en-US">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4</a:t>
            </a:fld>
            <a:endParaRPr lang="en-US">
              <a:solidFill>
                <a:schemeClr val="tx1"/>
              </a:solidFill>
            </a:endParaRPr>
          </a:p>
        </p:txBody>
      </p:sp>
    </p:spTree>
    <p:extLst>
      <p:ext uri="{BB962C8B-B14F-4D97-AF65-F5344CB8AC3E}">
        <p14:creationId xmlns:p14="http://schemas.microsoft.com/office/powerpoint/2010/main" val="343560341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پہلا خطاب</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ur-PK" dirty="0" smtClean="0">
                <a:latin typeface="Jameel Noori Nastaleeq" pitchFamily="2" charset="-78"/>
                <a:cs typeface="Jameel Noori Nastaleeq" pitchFamily="2" charset="-78"/>
              </a:rPr>
              <a:t>توبہ کیا ہے؟</a:t>
            </a:r>
          </a:p>
          <a:p>
            <a:pPr lvl="1" algn="r" rtl="1">
              <a:lnSpc>
                <a:spcPct val="150000"/>
              </a:lnSpc>
            </a:pPr>
            <a:r>
              <a:rPr lang="ur-PK" dirty="0" smtClean="0">
                <a:latin typeface="Jameel Noori Nastaleeq" pitchFamily="2" charset="-78"/>
                <a:cs typeface="Jameel Noori Nastaleeq" pitchFamily="2" charset="-78"/>
              </a:rPr>
              <a:t>ایک نفسیاتی و روحانی حالت</a:t>
            </a:r>
          </a:p>
          <a:p>
            <a:pPr lvl="1" algn="r" rtl="1">
              <a:lnSpc>
                <a:spcPct val="150000"/>
              </a:lnSpc>
            </a:pPr>
            <a:r>
              <a:rPr lang="ur-PK" dirty="0" smtClean="0">
                <a:latin typeface="Jameel Noori Nastaleeq" pitchFamily="2" charset="-78"/>
                <a:cs typeface="Jameel Noori Nastaleeq" pitchFamily="2" charset="-78"/>
              </a:rPr>
              <a:t>توبہ یعنی راہ بدلنا   </a:t>
            </a:r>
          </a:p>
          <a:p>
            <a:pPr lvl="2" algn="r" rtl="1">
              <a:lnSpc>
                <a:spcPct val="150000"/>
              </a:lnSpc>
            </a:pPr>
            <a:r>
              <a:rPr lang="ur-PK" dirty="0" smtClean="0">
                <a:latin typeface="Jameel Noori Nastaleeq" pitchFamily="2" charset="-78"/>
                <a:cs typeface="Jameel Noori Nastaleeq" pitchFamily="2" charset="-78"/>
              </a:rPr>
              <a:t>جمادات، نباتات اور حیوانات کا فرق</a:t>
            </a:r>
          </a:p>
          <a:p>
            <a:pPr marL="342900" lvl="1" indent="-342900" algn="r" rtl="1">
              <a:lnSpc>
                <a:spcPct val="150000"/>
              </a:lnSpc>
              <a:buFont typeface="Arial" pitchFamily="34" charset="0"/>
              <a:buChar char="•"/>
            </a:pPr>
            <a:r>
              <a:rPr lang="ur-PK" sz="3200" dirty="0" smtClean="0">
                <a:latin typeface="Jameel Noori Nastaleeq" pitchFamily="2" charset="-78"/>
                <a:cs typeface="Jameel Noori Nastaleeq" pitchFamily="2" charset="-78"/>
              </a:rPr>
              <a:t>توبہ انسان کا امتیازہے</a:t>
            </a:r>
          </a:p>
          <a:p>
            <a:pPr lvl="1" algn="r" rtl="1">
              <a:lnSpc>
                <a:spcPct val="150000"/>
              </a:lnSpc>
            </a:pPr>
            <a:r>
              <a:rPr lang="ur-PK" dirty="0" smtClean="0">
                <a:latin typeface="Jameel Noori Nastaleeq" pitchFamily="2" charset="-78"/>
                <a:cs typeface="Jameel Noori Nastaleeq" pitchFamily="2" charset="-78"/>
              </a:rPr>
              <a:t>انسان  کا اپنے خلاف قیام</a:t>
            </a:r>
          </a:p>
          <a:p>
            <a:pPr lvl="1" algn="r" rtl="1">
              <a:lnSpc>
                <a:spcPct val="150000"/>
              </a:lnSpc>
            </a:pPr>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smtClean="0">
                <a:solidFill>
                  <a:schemeClr val="tx1"/>
                </a:solidFill>
                <a:latin typeface="Jameel Noori Nastaleeq" pitchFamily="2" charset="-78"/>
                <a:cs typeface="Jameel Noori Nastaleeq" pitchFamily="2" charset="-78"/>
              </a:rPr>
              <a:t>توبہ کیا ہے ؟ کیسے قبول ہوتی ہے؟</a:t>
            </a:r>
            <a:endParaRPr lang="en-US">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390492825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پہلا خطاب</a:t>
            </a:r>
            <a:r>
              <a:rPr lang="ur-PK" sz="2400" dirty="0">
                <a:solidFill>
                  <a:prstClr val="black"/>
                </a:solidFill>
                <a:latin typeface="Jameel Noori Nastaleeq" pitchFamily="2" charset="-78"/>
                <a:cs typeface="Jameel Noori Nastaleeq" pitchFamily="2" charset="-78"/>
              </a:rPr>
              <a:t>(جاری)</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pPr marL="342900" lvl="1" indent="-342900" algn="r" rtl="1">
              <a:lnSpc>
                <a:spcPct val="150000"/>
              </a:lnSpc>
              <a:buFont typeface="Arial" pitchFamily="34" charset="0"/>
              <a:buChar char="•"/>
            </a:pPr>
            <a:r>
              <a:rPr lang="ur-PK" sz="6700" dirty="0" smtClean="0">
                <a:latin typeface="Jameel Noori Nastaleeq" pitchFamily="2" charset="-78"/>
                <a:cs typeface="Jameel Noori Nastaleeq" pitchFamily="2" charset="-78"/>
              </a:rPr>
              <a:t>توبہ یعنی خود انسان کے اندر سے قیام</a:t>
            </a:r>
          </a:p>
          <a:p>
            <a:pPr lvl="1" algn="r" rtl="1">
              <a:lnSpc>
                <a:spcPct val="150000"/>
              </a:lnSpc>
            </a:pPr>
            <a:r>
              <a:rPr lang="ur-PK" sz="4400" dirty="0" smtClean="0">
                <a:latin typeface="Jameel Noori Nastaleeq" pitchFamily="2" charset="-78"/>
                <a:cs typeface="Jameel Noori Nastaleeq" pitchFamily="2" charset="-78"/>
              </a:rPr>
              <a:t>نفس کے پست و عالی مقامات کے درمیان جنگ</a:t>
            </a:r>
          </a:p>
          <a:p>
            <a:pPr marL="342900" lvl="1" indent="-342900" algn="r" rtl="1">
              <a:lnSpc>
                <a:spcPct val="150000"/>
              </a:lnSpc>
              <a:buFont typeface="Arial" pitchFamily="34" charset="0"/>
              <a:buChar char="•"/>
            </a:pPr>
            <a:r>
              <a:rPr lang="ur-PK" sz="6700" dirty="0" smtClean="0">
                <a:latin typeface="Jameel Noori Nastaleeq" pitchFamily="2" charset="-78"/>
                <a:cs typeface="Jameel Noori Nastaleeq" pitchFamily="2" charset="-78"/>
              </a:rPr>
              <a:t>تربیت کا غلط انداز</a:t>
            </a:r>
          </a:p>
          <a:p>
            <a:pPr marL="742950" lvl="2" indent="-342900" algn="r" rtl="1">
              <a:lnSpc>
                <a:spcPct val="150000"/>
              </a:lnSpc>
            </a:pPr>
            <a:r>
              <a:rPr lang="ur-PK" sz="4400" dirty="0" smtClean="0">
                <a:latin typeface="Jameel Noori Nastaleeq" pitchFamily="2" charset="-78"/>
                <a:cs typeface="Jameel Noori Nastaleeq" pitchFamily="2" charset="-78"/>
              </a:rPr>
              <a:t>غرائض بیکار نہیں</a:t>
            </a:r>
          </a:p>
          <a:p>
            <a:pPr marL="742950" lvl="2" indent="-342900" algn="r" rtl="1">
              <a:lnSpc>
                <a:spcPct val="150000"/>
              </a:lnSpc>
            </a:pPr>
            <a:r>
              <a:rPr lang="ur-PK" sz="4400" dirty="0" smtClean="0">
                <a:latin typeface="Jameel Noori Nastaleeq" pitchFamily="2" charset="-78"/>
                <a:cs typeface="Jameel Noori Nastaleeq" pitchFamily="2" charset="-78"/>
              </a:rPr>
              <a:t>بچے کے غرائض کو کچل دینا</a:t>
            </a:r>
          </a:p>
          <a:p>
            <a:pPr marL="742950" lvl="2" indent="-342900" algn="r" rtl="1">
              <a:lnSpc>
                <a:spcPct val="150000"/>
              </a:lnSpc>
            </a:pPr>
            <a:r>
              <a:rPr lang="ur-PK" sz="4400" dirty="0" smtClean="0">
                <a:latin typeface="Jameel Noori Nastaleeq" pitchFamily="2" charset="-78"/>
                <a:cs typeface="Jameel Noori Nastaleeq" pitchFamily="2" charset="-78"/>
              </a:rPr>
              <a:t>توبہ اس کے برعکس</a:t>
            </a:r>
          </a:p>
          <a:p>
            <a:pPr marL="742950" lvl="2" indent="-342900" algn="r" rtl="1">
              <a:lnSpc>
                <a:spcPct val="150000"/>
              </a:lnSpc>
            </a:pPr>
            <a:r>
              <a:rPr lang="ur-PK" sz="4400" dirty="0" smtClean="0">
                <a:latin typeface="Jameel Noori Nastaleeq" pitchFamily="2" charset="-78"/>
                <a:cs typeface="Jameel Noori Nastaleeq" pitchFamily="2" charset="-78"/>
              </a:rPr>
              <a:t>عبادات سے روح کی تسکین</a:t>
            </a:r>
          </a:p>
          <a:p>
            <a:pPr marL="742950" lvl="2" indent="-342900" algn="r" rtl="1">
              <a:lnSpc>
                <a:spcPct val="150000"/>
              </a:lnSpc>
            </a:pPr>
            <a:r>
              <a:rPr lang="ur-PK" sz="4400" dirty="0" smtClean="0">
                <a:latin typeface="Jameel Noori Nastaleeq" pitchFamily="2" charset="-78"/>
                <a:cs typeface="Jameel Noori Nastaleeq" pitchFamily="2" charset="-78"/>
              </a:rPr>
              <a:t>روحانی لذّتیں</a:t>
            </a:r>
          </a:p>
          <a:p>
            <a:pPr algn="r" rtl="1">
              <a:lnSpc>
                <a:spcPct val="150000"/>
              </a:lnSpc>
            </a:pPr>
            <a:endParaRPr lang="ur-PK" dirty="0" smtClean="0">
              <a:latin typeface="Jameel Noori Nastaleeq" pitchFamily="2" charset="-78"/>
              <a:cs typeface="Jameel Noori Nastaleeq" pitchFamily="2" charset="-78"/>
            </a:endParaRPr>
          </a:p>
          <a:p>
            <a:pPr algn="r" rtl="1">
              <a:lnSpc>
                <a:spcPct val="150000"/>
              </a:lnSpc>
            </a:pPr>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81559343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پہلا خطاب</a:t>
            </a:r>
            <a:r>
              <a:rPr lang="ur-PK" sz="2400" dirty="0">
                <a:solidFill>
                  <a:prstClr val="black"/>
                </a:solidFill>
                <a:latin typeface="Jameel Noori Nastaleeq" pitchFamily="2" charset="-78"/>
                <a:cs typeface="Jameel Noori Nastaleeq" pitchFamily="2" charset="-78"/>
              </a:rPr>
              <a:t>(جاری)</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a:xfrm>
            <a:off x="457200" y="1600200"/>
            <a:ext cx="8229600" cy="4953000"/>
          </a:xfrm>
        </p:spPr>
        <p:txBody>
          <a:bodyPr>
            <a:normAutofit/>
          </a:bodyPr>
          <a:lstStyle/>
          <a:p>
            <a:pPr marL="342900" lvl="1" indent="-342900" algn="r" rtl="1">
              <a:lnSpc>
                <a:spcPct val="200000"/>
              </a:lnSpc>
              <a:buFont typeface="Arial" pitchFamily="34" charset="0"/>
              <a:buChar char="•"/>
            </a:pPr>
            <a:r>
              <a:rPr lang="ur-PK" sz="3600" dirty="0" smtClean="0">
                <a:latin typeface="Jameel Noori Nastaleeq" pitchFamily="2" charset="-78"/>
                <a:cs typeface="Jameel Noori Nastaleeq" pitchFamily="2" charset="-78"/>
              </a:rPr>
              <a:t>توبہ کی کیفیت کیسے پیدا ہوتی ہے؟</a:t>
            </a:r>
          </a:p>
          <a:p>
            <a:pPr marL="742950" lvl="2" indent="-342900" algn="r" rtl="1">
              <a:lnSpc>
                <a:spcPct val="200000"/>
              </a:lnSpc>
            </a:pPr>
            <a:r>
              <a:rPr lang="ur-PK" sz="2800" dirty="0" smtClean="0">
                <a:latin typeface="Jameel Noori Nastaleeq" pitchFamily="2" charset="-78"/>
                <a:cs typeface="Jameel Noori Nastaleeq" pitchFamily="2" charset="-78"/>
              </a:rPr>
              <a:t>مقدس عناصر اگر مکمل ناکارہ ہوجائیں تو توبہ ممکن نہیں</a:t>
            </a:r>
          </a:p>
          <a:p>
            <a:pPr marL="742950" lvl="2" indent="-342900" algn="r" rtl="1">
              <a:lnSpc>
                <a:spcPct val="200000"/>
              </a:lnSpc>
            </a:pPr>
            <a:r>
              <a:rPr lang="ur-PK" sz="2800" dirty="0" smtClean="0">
                <a:latin typeface="Jameel Noori Nastaleeq" pitchFamily="2" charset="-78"/>
                <a:cs typeface="Jameel Noori Nastaleeq" pitchFamily="2" charset="-78"/>
              </a:rPr>
              <a:t>عمل اور ردِعمل ۔ گیند کی مثال</a:t>
            </a:r>
          </a:p>
          <a:p>
            <a:pPr marL="742950" lvl="2" indent="-342900" algn="r" rtl="1">
              <a:lnSpc>
                <a:spcPct val="200000"/>
              </a:lnSpc>
            </a:pPr>
            <a:r>
              <a:rPr lang="ur-PK" sz="2800" dirty="0" smtClean="0">
                <a:latin typeface="Jameel Noori Nastaleeq" pitchFamily="2" charset="-78"/>
                <a:cs typeface="Jameel Noori Nastaleeq" pitchFamily="2" charset="-78"/>
              </a:rPr>
              <a:t>شدتِ عمل اور سطح کی سختی اور ہمواری</a:t>
            </a:r>
          </a:p>
          <a:p>
            <a:pPr marL="742950" lvl="2" indent="-342900" algn="r" rtl="1">
              <a:lnSpc>
                <a:spcPct val="200000"/>
              </a:lnSpc>
            </a:pPr>
            <a:r>
              <a:rPr lang="ur-PK" sz="2800" dirty="0" smtClean="0">
                <a:latin typeface="Jameel Noori Nastaleeq" pitchFamily="2" charset="-78"/>
                <a:cs typeface="Jameel Noori Nastaleeq" pitchFamily="2" charset="-78"/>
              </a:rPr>
              <a:t>امریکن پائلٹ</a:t>
            </a:r>
          </a:p>
          <a:p>
            <a:pPr marL="342900" lvl="1" indent="-342900" algn="r" rtl="1">
              <a:lnSpc>
                <a:spcPct val="150000"/>
              </a:lnSpc>
              <a:buFont typeface="Arial" pitchFamily="34" charset="0"/>
              <a:buChar char="•"/>
            </a:pPr>
            <a:endParaRPr lang="ur-PK" sz="3200" dirty="0" smtClean="0">
              <a:latin typeface="Jameel Noori Nastaleeq" pitchFamily="2" charset="-78"/>
              <a:cs typeface="Jameel Noori Nastaleeq" pitchFamily="2" charset="-78"/>
            </a:endParaRPr>
          </a:p>
          <a:p>
            <a:pPr algn="r" rtl="1">
              <a:lnSpc>
                <a:spcPct val="150000"/>
              </a:lnSpc>
            </a:pPr>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83728275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پہلا خطاب</a:t>
            </a:r>
            <a:r>
              <a:rPr lang="ur-PK" sz="2400" dirty="0">
                <a:solidFill>
                  <a:prstClr val="black"/>
                </a:solidFill>
                <a:latin typeface="Jameel Noori Nastaleeq" pitchFamily="2" charset="-78"/>
                <a:cs typeface="Jameel Noori Nastaleeq" pitchFamily="2" charset="-78"/>
              </a:rPr>
              <a:t>(جاری)</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a:xfrm>
            <a:off x="457200" y="1600200"/>
            <a:ext cx="8229600" cy="5181600"/>
          </a:xfrm>
        </p:spPr>
        <p:txBody>
          <a:bodyPr>
            <a:normAutofit/>
          </a:bodyPr>
          <a:lstStyle/>
          <a:p>
            <a:pPr marL="342900" lvl="1" indent="-342900" algn="r" rtl="1">
              <a:lnSpc>
                <a:spcPct val="150000"/>
              </a:lnSpc>
              <a:buFont typeface="Arial" pitchFamily="34" charset="0"/>
              <a:buChar char="•"/>
            </a:pPr>
            <a:r>
              <a:rPr lang="ur-PK" sz="3200" dirty="0" smtClean="0">
                <a:latin typeface="Jameel Noori Nastaleeq" pitchFamily="2" charset="-78"/>
                <a:cs typeface="Jameel Noori Nastaleeq" pitchFamily="2" charset="-78"/>
              </a:rPr>
              <a:t>توبہ کی کیفیت کیسے پیدا ہوتی ہے؟</a:t>
            </a:r>
          </a:p>
          <a:p>
            <a:pPr marL="742950" lvl="2" indent="-342900" algn="r" rtl="1">
              <a:lnSpc>
                <a:spcPct val="150000"/>
              </a:lnSpc>
            </a:pPr>
            <a:r>
              <a:rPr lang="ur-PK" dirty="0" smtClean="0">
                <a:latin typeface="Jameel Noori Nastaleeq" pitchFamily="2" charset="-78"/>
                <a:cs typeface="Jameel Noori Nastaleeq" pitchFamily="2" charset="-78"/>
              </a:rPr>
              <a:t>رسول اللہ</a:t>
            </a:r>
            <a:r>
              <a:rPr lang="ur-PK" sz="1800" dirty="0" smtClean="0">
                <a:latin typeface="Jameel Noori Nastaleeq" pitchFamily="2" charset="-78"/>
                <a:cs typeface="Jameel Noori Nastaleeq" pitchFamily="2" charset="-78"/>
              </a:rPr>
              <a:t>ﷺ</a:t>
            </a:r>
            <a:r>
              <a:rPr lang="ur-PK" dirty="0" smtClean="0">
                <a:latin typeface="Jameel Noori Nastaleeq" pitchFamily="2" charset="-78"/>
                <a:cs typeface="Jameel Noori Nastaleeq" pitchFamily="2" charset="-78"/>
              </a:rPr>
              <a:t> کا استغفار</a:t>
            </a:r>
          </a:p>
          <a:p>
            <a:pPr marL="457200" lvl="1" indent="-457200" algn="r" rtl="1">
              <a:lnSpc>
                <a:spcPct val="150000"/>
              </a:lnSpc>
              <a:buFont typeface="Arial" pitchFamily="34" charset="0"/>
              <a:buChar char="•"/>
            </a:pPr>
            <a:r>
              <a:rPr lang="ur-PK" sz="3200" dirty="0" smtClean="0">
                <a:latin typeface="Jameel Noori Nastaleeq" pitchFamily="2" charset="-78"/>
                <a:cs typeface="Jameel Noori Nastaleeq" pitchFamily="2" charset="-78"/>
              </a:rPr>
              <a:t>عمل کے بغیر آخرت بخیر نہیں ہوگی</a:t>
            </a:r>
          </a:p>
          <a:p>
            <a:pPr marL="857250" lvl="2" indent="-457200" algn="r" rtl="1">
              <a:lnSpc>
                <a:spcPct val="150000"/>
              </a:lnSpc>
            </a:pPr>
            <a:r>
              <a:rPr lang="ur-PK" dirty="0" smtClean="0">
                <a:latin typeface="Jameel Noori Nastaleeq" pitchFamily="2" charset="-78"/>
                <a:cs typeface="Jameel Noori Nastaleeq" pitchFamily="2" charset="-78"/>
              </a:rPr>
              <a:t>مولاؑ کا قول:</a:t>
            </a:r>
          </a:p>
          <a:p>
            <a:pPr marL="857250" lvl="3" indent="0" algn="r" rtl="1">
              <a:lnSpc>
                <a:spcPct val="160000"/>
              </a:lnSpc>
              <a:buNone/>
            </a:pPr>
            <a:r>
              <a:rPr lang="ur-PK" sz="2400" dirty="0" smtClean="0">
                <a:latin typeface="Jameel Noori Nastaleeq" pitchFamily="2" charset="-78"/>
                <a:cs typeface="Jameel Noori Nastaleeq" pitchFamily="2" charset="-78"/>
              </a:rPr>
              <a:t>’’تم اُ ن لوگوں میں سے نہ ہونا جو آخرت کی امید رکھتے ہیں لیکن چاہتے ہیں کہ بغیر عمل کیے آخرت حاصل کر لیں ۔اور ان لوگوں میں سے نہ ہونا جو اپنے اندر توبہ کی ضرارت تو محسوس کرتے ہیں لیکن یہ کہہ کر توبہ نہیں کرتے کہ ابھی دیر نہیں ہوئی ، بہت وقت پڑا ہے‘‘</a:t>
            </a:r>
          </a:p>
          <a:p>
            <a:pPr marL="342900" lvl="1" indent="-342900" algn="r" rtl="1">
              <a:lnSpc>
                <a:spcPct val="150000"/>
              </a:lnSpc>
            </a:pPr>
            <a:endParaRPr lang="ur-PK" dirty="0" smtClean="0">
              <a:latin typeface="Jameel Noori Nastaleeq" pitchFamily="2" charset="-78"/>
              <a:cs typeface="Jameel Noori Nastaleeq" pitchFamily="2" charset="-78"/>
            </a:endParaRPr>
          </a:p>
          <a:p>
            <a:pPr algn="r" rtl="1">
              <a:lnSpc>
                <a:spcPct val="150000"/>
              </a:lnSpc>
            </a:pPr>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318054296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ur-PK" dirty="0" smtClean="0">
                <a:latin typeface="Jameel Noori Nastaleeq" pitchFamily="2" charset="-78"/>
                <a:cs typeface="Jameel Noori Nastaleeq" pitchFamily="2" charset="-78"/>
              </a:rPr>
              <a:t>پہلا خطاب</a:t>
            </a:r>
            <a:r>
              <a:rPr lang="ur-PK" sz="2400" dirty="0">
                <a:solidFill>
                  <a:prstClr val="black"/>
                </a:solidFill>
                <a:latin typeface="Jameel Noori Nastaleeq" pitchFamily="2" charset="-78"/>
                <a:cs typeface="Jameel Noori Nastaleeq" pitchFamily="2" charset="-78"/>
              </a:rPr>
              <a:t>(جاری)</a:t>
            </a:r>
            <a:endParaRPr lang="en-US" dirty="0">
              <a:latin typeface="Jameel Noori Nastaleeq" pitchFamily="2" charset="-78"/>
              <a:cs typeface="Jameel Noori Nastaleeq" pitchFamily="2" charset="-78"/>
            </a:endParaRPr>
          </a:p>
        </p:txBody>
      </p:sp>
      <p:sp>
        <p:nvSpPr>
          <p:cNvPr id="3" name="Content Placeholder 2"/>
          <p:cNvSpPr>
            <a:spLocks noGrp="1"/>
          </p:cNvSpPr>
          <p:nvPr>
            <p:ph idx="1"/>
          </p:nvPr>
        </p:nvSpPr>
        <p:spPr>
          <a:xfrm>
            <a:off x="457200" y="1600200"/>
            <a:ext cx="8229600" cy="5257800"/>
          </a:xfrm>
        </p:spPr>
        <p:txBody>
          <a:bodyPr>
            <a:normAutofit/>
          </a:bodyPr>
          <a:lstStyle/>
          <a:p>
            <a:pPr marL="342900" lvl="1" indent="-342900" algn="r" rtl="1">
              <a:lnSpc>
                <a:spcPct val="150000"/>
              </a:lnSpc>
              <a:buFont typeface="Arial" pitchFamily="34" charset="0"/>
              <a:buChar char="•"/>
            </a:pPr>
            <a:r>
              <a:rPr lang="ur-PK" sz="3600" dirty="0" smtClean="0">
                <a:latin typeface="Jameel Noori Nastaleeq" pitchFamily="2" charset="-78"/>
                <a:cs typeface="Jameel Noori Nastaleeq" pitchFamily="2" charset="-78"/>
              </a:rPr>
              <a:t>جوانی توبہ کا بہترین وقت</a:t>
            </a:r>
          </a:p>
          <a:p>
            <a:pPr marL="742950" lvl="2" indent="-342900" algn="r" rtl="1">
              <a:lnSpc>
                <a:spcPct val="150000"/>
              </a:lnSpc>
            </a:pPr>
            <a:r>
              <a:rPr lang="ur-PK" sz="2800" dirty="0" smtClean="0">
                <a:latin typeface="Jameel Noori Nastaleeq" pitchFamily="2" charset="-78"/>
                <a:cs typeface="Jameel Noori Nastaleeq" pitchFamily="2" charset="-78"/>
              </a:rPr>
              <a:t>تازہ شاخ میں سیدھے ہونے کی صلاحیت</a:t>
            </a:r>
          </a:p>
          <a:p>
            <a:pPr marL="742950" lvl="2" indent="-342900" algn="r" rtl="1">
              <a:lnSpc>
                <a:spcPct val="150000"/>
              </a:lnSpc>
            </a:pPr>
            <a:r>
              <a:rPr lang="ur-PK" sz="2800" dirty="0" smtClean="0">
                <a:latin typeface="Jameel Noori Nastaleeq" pitchFamily="2" charset="-78"/>
                <a:cs typeface="Jameel Noori Nastaleeq" pitchFamily="2" charset="-78"/>
              </a:rPr>
              <a:t>کیا ضمانت ہے؟</a:t>
            </a:r>
          </a:p>
          <a:p>
            <a:pPr marL="742950" lvl="2" indent="-342900" algn="r" rtl="1">
              <a:lnSpc>
                <a:spcPct val="150000"/>
              </a:lnSpc>
            </a:pPr>
            <a:r>
              <a:rPr lang="ur-PK" sz="2800" dirty="0" smtClean="0">
                <a:latin typeface="Jameel Noori Nastaleeq" pitchFamily="2" charset="-78"/>
                <a:cs typeface="Jameel Noori Nastaleeq" pitchFamily="2" charset="-78"/>
              </a:rPr>
              <a:t>خاردار جھاڑی</a:t>
            </a:r>
          </a:p>
          <a:p>
            <a:pPr algn="r" rtl="1">
              <a:lnSpc>
                <a:spcPct val="150000"/>
              </a:lnSpc>
            </a:pPr>
            <a:r>
              <a:rPr lang="ur-PK" sz="3600" dirty="0" smtClean="0">
                <a:latin typeface="Jameel Noori Nastaleeq" pitchFamily="2" charset="-78"/>
                <a:cs typeface="Jameel Noori Nastaleeq" pitchFamily="2" charset="-78"/>
              </a:rPr>
              <a:t>استغفار کی حقیقت</a:t>
            </a:r>
          </a:p>
          <a:p>
            <a:pPr lvl="1" algn="r" rtl="1">
              <a:lnSpc>
                <a:spcPct val="150000"/>
              </a:lnSpc>
              <a:buFont typeface="Arial" pitchFamily="34" charset="0"/>
              <a:buChar char="•"/>
            </a:pPr>
            <a:r>
              <a:rPr lang="ur-PK" dirty="0" smtClean="0">
                <a:latin typeface="Jameel Noori Nastaleeq" pitchFamily="2" charset="-78"/>
                <a:cs typeface="Jameel Noori Nastaleeq" pitchFamily="2" charset="-78"/>
              </a:rPr>
              <a:t>تائب شخص اور حضرت علیؑ</a:t>
            </a:r>
          </a:p>
          <a:p>
            <a:pPr lvl="1" algn="r" rtl="1">
              <a:lnSpc>
                <a:spcPct val="150000"/>
              </a:lnSpc>
            </a:pPr>
            <a:endParaRPr lang="ur-PK" dirty="0" smtClean="0">
              <a:latin typeface="Jameel Noori Nastaleeq" pitchFamily="2" charset="-78"/>
              <a:cs typeface="Jameel Noori Nastaleeq" pitchFamily="2" charset="-78"/>
            </a:endParaRPr>
          </a:p>
        </p:txBody>
      </p:sp>
      <p:sp>
        <p:nvSpPr>
          <p:cNvPr id="4" name="Footer Placeholder 3"/>
          <p:cNvSpPr>
            <a:spLocks noGrp="1"/>
          </p:cNvSpPr>
          <p:nvPr>
            <p:ph type="ftr" sz="quarter" idx="11"/>
          </p:nvPr>
        </p:nvSpPr>
        <p:spPr/>
        <p:txBody>
          <a:bodyPr/>
          <a:lstStyle/>
          <a:p>
            <a:r>
              <a:rPr lang="ur-PK" dirty="0" smtClean="0">
                <a:solidFill>
                  <a:schemeClr val="tx1"/>
                </a:solidFill>
                <a:latin typeface="Jameel Noori Nastaleeq" pitchFamily="2" charset="-78"/>
                <a:cs typeface="Jameel Noori Nastaleeq" pitchFamily="2" charset="-78"/>
              </a:rPr>
              <a:t>توبہ کیا ہے ؟ کیسے قبول ہوتی ہے؟</a:t>
            </a:r>
            <a:endParaRPr lang="en-US" dirty="0">
              <a:solidFill>
                <a:schemeClr val="tx1"/>
              </a:solidFill>
              <a:latin typeface="Jameel Noori Nastaleeq" pitchFamily="2" charset="-78"/>
              <a:cs typeface="Jameel Noori Nastaleeq" pitchFamily="2" charset="-78"/>
            </a:endParaRPr>
          </a:p>
        </p:txBody>
      </p:sp>
      <p:sp>
        <p:nvSpPr>
          <p:cNvPr id="5" name="Slide Number Placeholder 4"/>
          <p:cNvSpPr>
            <a:spLocks noGrp="1"/>
          </p:cNvSpPr>
          <p:nvPr>
            <p:ph type="sldNum" sz="quarter" idx="12"/>
          </p:nvPr>
        </p:nvSpPr>
        <p:spPr/>
        <p:txBody>
          <a:bodyPr/>
          <a:lstStyle/>
          <a:p>
            <a:fld id="{44988C4E-BAA7-478D-8A92-92F3452F4E01}"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243821275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TotalTime>
  <Words>750</Words>
  <Application>Microsoft Office PowerPoint</Application>
  <PresentationFormat>On-screen Show (4:3)</PresentationFormat>
  <Paragraphs>135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توبہ کیا ہے؟ کیسے قبول ہوتی ہے؟</vt:lpstr>
      <vt:lpstr>تفصیلات</vt:lpstr>
      <vt:lpstr>فہرست</vt:lpstr>
      <vt:lpstr>فہرست(جاری)</vt:lpstr>
      <vt:lpstr>پہلا خطاب</vt:lpstr>
      <vt:lpstr>پہلا خطاب(جاری)</vt:lpstr>
      <vt:lpstr>پہلا خطاب(جاری)</vt:lpstr>
      <vt:lpstr>پہلا خطاب(جاری)</vt:lpstr>
      <vt:lpstr>پہلا خطاب(جاری)</vt:lpstr>
      <vt:lpstr>پہلا خطاب(جاری)</vt:lpstr>
      <vt:lpstr>دوسرا خطاب</vt:lpstr>
      <vt:lpstr>دوسرا خطاب(جاری)</vt:lpstr>
      <vt:lpstr>دوسرا خطاب(جاری)</vt:lpstr>
      <vt:lpstr>دوسرا خطاب(جاری)</vt:lpstr>
      <vt:lpstr>شکریہ</vt:lpstr>
    </vt:vector>
  </TitlesOfParts>
  <Company>03-MAY-2012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 TECH COMPPUTERS</dc:creator>
  <cp:lastModifiedBy>INFO TECH COMPPUTERS</cp:lastModifiedBy>
  <cp:revision>107</cp:revision>
  <dcterms:created xsi:type="dcterms:W3CDTF">2013-04-19T02:24:52Z</dcterms:created>
  <dcterms:modified xsi:type="dcterms:W3CDTF">2013-04-26T13:30:12Z</dcterms:modified>
</cp:coreProperties>
</file>